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80"/>
  </p:notesMasterIdLst>
  <p:sldIdLst>
    <p:sldId id="346" r:id="rId2"/>
    <p:sldId id="1423" r:id="rId3"/>
    <p:sldId id="1428" r:id="rId4"/>
    <p:sldId id="1429" r:id="rId5"/>
    <p:sldId id="1430" r:id="rId6"/>
    <p:sldId id="1431" r:id="rId7"/>
    <p:sldId id="1432" r:id="rId8"/>
    <p:sldId id="1405" r:id="rId9"/>
    <p:sldId id="1398" r:id="rId10"/>
    <p:sldId id="1399" r:id="rId11"/>
    <p:sldId id="1400" r:id="rId12"/>
    <p:sldId id="1408" r:id="rId13"/>
    <p:sldId id="1409" r:id="rId14"/>
    <p:sldId id="1420" r:id="rId15"/>
    <p:sldId id="1412" r:id="rId16"/>
    <p:sldId id="1421" r:id="rId17"/>
    <p:sldId id="1416" r:id="rId18"/>
    <p:sldId id="4332" r:id="rId19"/>
    <p:sldId id="4072" r:id="rId20"/>
    <p:sldId id="4073" r:id="rId21"/>
    <p:sldId id="4063" r:id="rId22"/>
    <p:sldId id="1455" r:id="rId23"/>
    <p:sldId id="1457" r:id="rId24"/>
    <p:sldId id="4334" r:id="rId25"/>
    <p:sldId id="2553" r:id="rId26"/>
    <p:sldId id="2542" r:id="rId27"/>
    <p:sldId id="2557" r:id="rId28"/>
    <p:sldId id="2560" r:id="rId29"/>
    <p:sldId id="2546" r:id="rId30"/>
    <p:sldId id="2566" r:id="rId31"/>
    <p:sldId id="2548" r:id="rId32"/>
    <p:sldId id="2568" r:id="rId33"/>
    <p:sldId id="2562" r:id="rId34"/>
    <p:sldId id="2570" r:id="rId35"/>
    <p:sldId id="2578" r:id="rId36"/>
    <p:sldId id="2577" r:id="rId37"/>
    <p:sldId id="2543" r:id="rId38"/>
    <p:sldId id="1468" r:id="rId39"/>
    <p:sldId id="1470" r:id="rId40"/>
    <p:sldId id="1471" r:id="rId41"/>
    <p:sldId id="4315" r:id="rId42"/>
    <p:sldId id="1472" r:id="rId43"/>
    <p:sldId id="1288" r:id="rId44"/>
    <p:sldId id="1289" r:id="rId45"/>
    <p:sldId id="4338" r:id="rId46"/>
    <p:sldId id="1261" r:id="rId47"/>
    <p:sldId id="1293" r:id="rId48"/>
    <p:sldId id="1267" r:id="rId49"/>
    <p:sldId id="1503" r:id="rId50"/>
    <p:sldId id="1294" r:id="rId51"/>
    <p:sldId id="1556" r:id="rId52"/>
    <p:sldId id="1557" r:id="rId53"/>
    <p:sldId id="1504" r:id="rId54"/>
    <p:sldId id="1296" r:id="rId55"/>
    <p:sldId id="1269" r:id="rId56"/>
    <p:sldId id="4341" r:id="rId57"/>
    <p:sldId id="4342" r:id="rId58"/>
    <p:sldId id="1505" r:id="rId59"/>
    <p:sldId id="1478" r:id="rId60"/>
    <p:sldId id="1543" r:id="rId61"/>
    <p:sldId id="4318" r:id="rId62"/>
    <p:sldId id="4335" r:id="rId63"/>
    <p:sldId id="4337" r:id="rId64"/>
    <p:sldId id="4319" r:id="rId65"/>
    <p:sldId id="4344" r:id="rId66"/>
    <p:sldId id="4345" r:id="rId67"/>
    <p:sldId id="4346" r:id="rId68"/>
    <p:sldId id="4347" r:id="rId69"/>
    <p:sldId id="1577" r:id="rId70"/>
    <p:sldId id="1578" r:id="rId71"/>
    <p:sldId id="4348" r:id="rId72"/>
    <p:sldId id="1579" r:id="rId73"/>
    <p:sldId id="4356" r:id="rId74"/>
    <p:sldId id="4357" r:id="rId75"/>
    <p:sldId id="4350" r:id="rId76"/>
    <p:sldId id="4351" r:id="rId77"/>
    <p:sldId id="4352" r:id="rId78"/>
    <p:sldId id="4353" r:id="rId79"/>
    <p:sldId id="4354" r:id="rId80"/>
    <p:sldId id="4355" r:id="rId81"/>
    <p:sldId id="1313" r:id="rId82"/>
    <p:sldId id="1314" r:id="rId83"/>
    <p:sldId id="1502" r:id="rId84"/>
    <p:sldId id="1295" r:id="rId85"/>
    <p:sldId id="1297" r:id="rId86"/>
    <p:sldId id="1473" r:id="rId87"/>
    <p:sldId id="4317" r:id="rId88"/>
    <p:sldId id="1298" r:id="rId89"/>
    <p:sldId id="1506" r:id="rId90"/>
    <p:sldId id="4320" r:id="rId91"/>
    <p:sldId id="4321" r:id="rId92"/>
    <p:sldId id="4322" r:id="rId93"/>
    <p:sldId id="4323" r:id="rId94"/>
    <p:sldId id="4349" r:id="rId95"/>
    <p:sldId id="4358" r:id="rId96"/>
    <p:sldId id="4359" r:id="rId97"/>
    <p:sldId id="4360" r:id="rId98"/>
    <p:sldId id="4310" r:id="rId99"/>
    <p:sldId id="1263" r:id="rId100"/>
    <p:sldId id="1290" r:id="rId101"/>
    <p:sldId id="1291" r:id="rId102"/>
    <p:sldId id="1292" r:id="rId103"/>
    <p:sldId id="1264" r:id="rId104"/>
    <p:sldId id="1265" r:id="rId105"/>
    <p:sldId id="1266" r:id="rId106"/>
    <p:sldId id="4304" r:id="rId107"/>
    <p:sldId id="4361" r:id="rId108"/>
    <p:sldId id="4362" r:id="rId109"/>
    <p:sldId id="4363" r:id="rId110"/>
    <p:sldId id="4369" r:id="rId111"/>
    <p:sldId id="4364" r:id="rId112"/>
    <p:sldId id="4366" r:id="rId113"/>
    <p:sldId id="4365" r:id="rId114"/>
    <p:sldId id="4368" r:id="rId115"/>
    <p:sldId id="4370" r:id="rId116"/>
    <p:sldId id="4324" r:id="rId117"/>
    <p:sldId id="4325" r:id="rId118"/>
    <p:sldId id="1475" r:id="rId119"/>
    <p:sldId id="1507" r:id="rId120"/>
    <p:sldId id="1490" r:id="rId121"/>
    <p:sldId id="1508" r:id="rId122"/>
    <p:sldId id="4326" r:id="rId123"/>
    <p:sldId id="1476" r:id="rId124"/>
    <p:sldId id="4343" r:id="rId125"/>
    <p:sldId id="1509" r:id="rId126"/>
    <p:sldId id="1480" r:id="rId127"/>
    <p:sldId id="1479" r:id="rId128"/>
    <p:sldId id="1481" r:id="rId129"/>
    <p:sldId id="1482" r:id="rId130"/>
    <p:sldId id="1483" r:id="rId131"/>
    <p:sldId id="1489" r:id="rId132"/>
    <p:sldId id="1484" r:id="rId133"/>
    <p:sldId id="1491" r:id="rId134"/>
    <p:sldId id="1492" r:id="rId135"/>
    <p:sldId id="1486" r:id="rId136"/>
    <p:sldId id="1494" r:id="rId137"/>
    <p:sldId id="1493" r:id="rId138"/>
    <p:sldId id="1495" r:id="rId139"/>
    <p:sldId id="1626" r:id="rId140"/>
    <p:sldId id="1627" r:id="rId141"/>
    <p:sldId id="1628" r:id="rId142"/>
    <p:sldId id="1497" r:id="rId143"/>
    <p:sldId id="1629" r:id="rId144"/>
    <p:sldId id="1630" r:id="rId145"/>
    <p:sldId id="1631" r:id="rId146"/>
    <p:sldId id="1498" r:id="rId147"/>
    <p:sldId id="1632" r:id="rId148"/>
    <p:sldId id="1633" r:id="rId149"/>
    <p:sldId id="1634" r:id="rId150"/>
    <p:sldId id="1635" r:id="rId151"/>
    <p:sldId id="1636" r:id="rId152"/>
    <p:sldId id="1519" r:id="rId153"/>
    <p:sldId id="1638" r:id="rId154"/>
    <p:sldId id="1639" r:id="rId155"/>
    <p:sldId id="1640" r:id="rId156"/>
    <p:sldId id="1535" r:id="rId157"/>
    <p:sldId id="1641" r:id="rId158"/>
    <p:sldId id="1521" r:id="rId159"/>
    <p:sldId id="1642" r:id="rId160"/>
    <p:sldId id="1522" r:id="rId161"/>
    <p:sldId id="1643" r:id="rId162"/>
    <p:sldId id="1644" r:id="rId163"/>
    <p:sldId id="1525" r:id="rId164"/>
    <p:sldId id="1645" r:id="rId165"/>
    <p:sldId id="1646" r:id="rId166"/>
    <p:sldId id="1526" r:id="rId167"/>
    <p:sldId id="1647" r:id="rId168"/>
    <p:sldId id="1541" r:id="rId169"/>
    <p:sldId id="1687" r:id="rId170"/>
    <p:sldId id="1648" r:id="rId171"/>
    <p:sldId id="1544" r:id="rId172"/>
    <p:sldId id="1649" r:id="rId173"/>
    <p:sldId id="1650" r:id="rId174"/>
    <p:sldId id="1651" r:id="rId175"/>
    <p:sldId id="1652" r:id="rId176"/>
    <p:sldId id="1688" r:id="rId177"/>
    <p:sldId id="1653" r:id="rId178"/>
    <p:sldId id="4305" r:id="rId179"/>
  </p:sldIdLst>
  <p:sldSz cx="12192000" cy="6858000"/>
  <p:notesSz cx="6858000" cy="9144000"/>
  <p:embeddedFontLst>
    <p:embeddedFont>
      <p:font typeface="바른공군체 Medium" panose="020B0600000101010101" pitchFamily="50" charset="-127"/>
      <p:regular r:id="rId181"/>
    </p:embeddedFont>
    <p:embeddedFont>
      <p:font typeface="Calibri" panose="020F0502020204030204" pitchFamily="34" charset="0"/>
      <p:regular r:id="rId182"/>
      <p:bold r:id="rId183"/>
      <p:italic r:id="rId184"/>
      <p:boldItalic r:id="rId185"/>
    </p:embeddedFont>
    <p:embeddedFont>
      <p:font typeface="Consolas" panose="020B0609020204030204" pitchFamily="49" charset="0"/>
      <p:regular r:id="rId186"/>
      <p:bold r:id="rId187"/>
      <p:italic r:id="rId188"/>
      <p:boldItalic r:id="rId189"/>
    </p:embeddedFont>
    <p:embeddedFont>
      <p:font typeface="Mosk Bold 700" panose="02000506000000020004" pitchFamily="2" charset="0"/>
      <p:bold r:id="rId190"/>
    </p:embeddedFont>
    <p:embeddedFont>
      <p:font typeface="강한공군체 Medium" panose="020B0600000101010101" pitchFamily="50" charset="-127"/>
      <p:regular r:id="rId191"/>
    </p:embeddedFont>
    <p:embeddedFont>
      <p:font typeface="나눔스퀘어 Bold" panose="020B0600000101010101" pitchFamily="50" charset="-127"/>
      <p:bold r:id="rId192"/>
    </p:embeddedFont>
    <p:embeddedFont>
      <p:font typeface="맑은 고딕" panose="020B0503020000020004" pitchFamily="50" charset="-127"/>
      <p:regular r:id="rId193"/>
      <p:bold r:id="rId19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E7E1"/>
    <a:srgbClr val="F6F5EF"/>
    <a:srgbClr val="FFFFFF"/>
    <a:srgbClr val="007042"/>
    <a:srgbClr val="4474D2"/>
    <a:srgbClr val="4270C3"/>
    <a:srgbClr val="F4F4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56" autoAdjust="0"/>
    <p:restoredTop sz="94665" autoAdjust="0"/>
  </p:normalViewPr>
  <p:slideViewPr>
    <p:cSldViewPr snapToGrid="0">
      <p:cViewPr>
        <p:scale>
          <a:sx n="100" d="100"/>
          <a:sy n="100" d="100"/>
        </p:scale>
        <p:origin x="978" y="18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font" Target="fonts/font11.fntdata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font" Target="fonts/font1.fntdata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font" Target="fonts/font12.fntdata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font" Target="fonts/font2.fntdata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font" Target="fonts/font13.fntdata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font" Target="fonts/font3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font" Target="fonts/font14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font" Target="fonts/font4.fntdata"/><Relationship Id="rId189" Type="http://schemas.openxmlformats.org/officeDocument/2006/relationships/font" Target="fonts/font9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presProps" Target="presProps.xml"/><Relationship Id="rId190" Type="http://schemas.openxmlformats.org/officeDocument/2006/relationships/font" Target="fonts/font10.fntdata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notesMaster" Target="notesMasters/notesMaster1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viewProps" Target="viewProps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font" Target="fonts/font6.fntdata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theme" Target="theme/theme1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tableStyles" Target="tableStyles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C69E39-999D-5B4A-986F-FF43A57A78CE}" type="datetimeFigureOut">
              <a:rPr kumimoji="1" lang="ko-Kore-KR" altLang="en-US" smtClean="0"/>
              <a:t>02/14/2023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96F2B5-E9AF-9D40-A629-A66BB45D84D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5424730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59A215-9F2D-2814-C334-CB5E0497AE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EC12D50-EEB2-BBC4-5DFB-EA953F269B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EA203FC-F5DC-9FC8-9C80-3B7659E3FD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2023-02-14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64C1B3B-8370-8842-E0AB-ACED59012D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E5F6C7-A015-92EB-442F-8E30FE182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53061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AC7142-D6C8-742B-156D-89690ECDA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3F19B84-3D6D-2444-221C-5EC1A851BE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69193D9-83E4-2A9D-39B6-EBD97CFDE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2023-02-14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7D10FC9-8896-10EB-F8B3-BDBB75AACF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8BA2A8C-801F-F1BA-EDEC-6D40BF738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77979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AD59B3F-F60A-7F84-0EEF-215A4BC743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7BA10DC-E5C2-BC1D-9B9B-4DED4F456D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54A3621-AD83-48D6-B5C4-51B28828C8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2023-02-14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07C61E-E1BC-E56E-91A8-10EEEE3655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BE7A2A4-7F4D-3368-AAB4-A2053C17E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15629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3C99DC-7560-0D31-5E87-1B07C408FD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/>
          <a:lstStyle>
            <a:lvl1pPr>
              <a:defRPr>
                <a:latin typeface="강한공군체 Medium" panose="020B0600000101010101" pitchFamily="50" charset="-127"/>
                <a:ea typeface="강한공군체 Medium" panose="020B0600000101010101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687C90-77FA-A4F1-E534-2262CF4FBF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>
            <a:lvl1pPr>
              <a:lnSpc>
                <a:spcPct val="150000"/>
              </a:lnSpc>
              <a:defRPr>
                <a:latin typeface="강한공군체 Medium" panose="020B0600000101010101" pitchFamily="50" charset="-127"/>
                <a:ea typeface="강한공군체 Medium" panose="020B0600000101010101" pitchFamily="50" charset="-127"/>
              </a:defRPr>
            </a:lvl1pPr>
            <a:lvl2pPr>
              <a:lnSpc>
                <a:spcPct val="150000"/>
              </a:lnSpc>
              <a:defRPr>
                <a:latin typeface="강한공군체 Medium" panose="020B0600000101010101" pitchFamily="50" charset="-127"/>
                <a:ea typeface="강한공군체 Medium" panose="020B0600000101010101" pitchFamily="50" charset="-127"/>
              </a:defRPr>
            </a:lvl2pPr>
            <a:lvl3pPr>
              <a:lnSpc>
                <a:spcPct val="150000"/>
              </a:lnSpc>
              <a:defRPr>
                <a:latin typeface="강한공군체 Medium" panose="020B0600000101010101" pitchFamily="50" charset="-127"/>
                <a:ea typeface="강한공군체 Medium" panose="020B0600000101010101" pitchFamily="50" charset="-127"/>
              </a:defRPr>
            </a:lvl3pPr>
            <a:lvl4pPr>
              <a:lnSpc>
                <a:spcPct val="150000"/>
              </a:lnSpc>
              <a:defRPr>
                <a:latin typeface="강한공군체 Medium" panose="020B0600000101010101" pitchFamily="50" charset="-127"/>
                <a:ea typeface="강한공군체 Medium" panose="020B0600000101010101" pitchFamily="50" charset="-127"/>
              </a:defRPr>
            </a:lvl4pPr>
            <a:lvl5pPr>
              <a:lnSpc>
                <a:spcPct val="150000"/>
              </a:lnSpc>
              <a:defRPr>
                <a:latin typeface="강한공군체 Medium" panose="020B0600000101010101" pitchFamily="50" charset="-127"/>
                <a:ea typeface="강한공군체 Medium" panose="020B0600000101010101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DF13712-F9A9-C10D-82CE-69F09CDB281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1130"/>
          <a:stretch/>
        </p:blipFill>
        <p:spPr>
          <a:xfrm>
            <a:off x="11026588" y="0"/>
            <a:ext cx="1165412" cy="831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134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A25ED7-0633-6679-B353-4BF85A809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C42F748-DF81-9C59-A6D0-05652024E5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55B245F-7889-658E-709B-863F596B3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2023-02-14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5B84671-432A-65AB-BBFF-27F7A15286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25110BD-F9F5-DBC6-7DE2-172487974C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8678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071DE9-CD57-0979-FEB8-0433D68A5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7EA8A1E-A09E-E576-9FFC-72C6EC4F5F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D523D18-680E-C3AF-EA9F-659737098A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78B0EC6-E4D7-3E25-9464-B07D7C0A00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2023-02-14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A41624D-31BD-0747-E207-F3739A324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AA68745-814C-EF11-9C19-28D6FDEB6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2013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83FB1D-CBFC-21E3-7811-32697E49C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35A2F0D-6034-D658-CAA2-71F3D41A6F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E2B5590-2786-6DE8-AB0F-6E53900143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C304A27-3906-A0B3-5907-9864B4565D6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06DCC80-E50D-D5DE-293E-1965CB2BF7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81F0E11-F1CA-9D06-D9F1-7685C9622F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2023-02-14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E3F8348-EAF9-A1E8-100E-DC1621129C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3790FD7-F0BE-5AE5-02EC-E4CAC082D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74022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121541-94EC-1C7D-C6E1-8CB33524D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강한공군체 Medium" panose="020B0600000101010101" pitchFamily="50" charset="-127"/>
                <a:ea typeface="강한공군체 Medium" panose="020B0600000101010101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727702A-8FDB-B754-E8C2-AA6F5B33F7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2023-02-14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A041409-ED7B-DCE5-ED7E-CB24E91D69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E29DEBE-680D-C89F-0AD8-D5B7B3324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24957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8FB2809-B328-6467-69C6-08023D0026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2023-02-14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9F57083-1937-0E78-41D1-B300018063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52827DE-AC3B-C649-094D-3150335FD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47536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83C609-AF4C-D25A-2A0A-34168C3C7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363E7D2-3DF9-E76A-66E8-FE39280D69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A60D915-D32C-C6DF-2245-DE100AF013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E3A5308-1A6B-9B73-5852-2853B7F11A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2023-02-14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3E92ED2-B847-20C6-4AA2-CE44FDC163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C479958-D44D-C3CA-6664-ED7014A41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04082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C4DAFB-0DD5-EA21-CBE8-89641426F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CF73641-61F2-E85B-0E20-909E1A34744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781A9F3-F2A8-58C6-4AEC-114A7413FF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F00BF4B-8479-8AFF-CA53-B63C72D632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2023-02-14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7E20B89-C40B-BD91-10D6-05B87B1C03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FA0FC91-4B0E-F57D-6FF8-2943047A2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01099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A8E710F-5208-72AB-D3A7-67F48ABDE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C0EAA63-4C18-B22C-0F89-A0C63D8A1B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27394A3-0808-1108-F192-F33EC5D783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F46959-3755-42C6-A836-92F078C95403}" type="datetimeFigureOut">
              <a:rPr lang="ko-KR" altLang="en-US" smtClean="0"/>
              <a:t>2023-02-14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0962FF1-D4F2-F611-0F14-E9975A2401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0204C58-52A9-835F-708A-5231C0599A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694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hyperlink" Target="https://swiperjs.com/" TargetMode="External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gif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8DB3970-85DF-154B-4E7A-DDF0FC044C61}"/>
              </a:ext>
            </a:extLst>
          </p:cNvPr>
          <p:cNvSpPr txBox="1"/>
          <p:nvPr/>
        </p:nvSpPr>
        <p:spPr>
          <a:xfrm>
            <a:off x="595619" y="108629"/>
            <a:ext cx="9157981" cy="3658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5400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Hello,</a:t>
            </a:r>
          </a:p>
          <a:p>
            <a:pPr>
              <a:lnSpc>
                <a:spcPct val="150000"/>
              </a:lnSpc>
            </a:pPr>
            <a:r>
              <a:rPr lang="en-US" altLang="ko-KR" sz="5400" dirty="0">
                <a:solidFill>
                  <a:srgbClr val="0070C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K</a:t>
            </a:r>
            <a:r>
              <a:rPr lang="en-US" altLang="ko-KR" sz="5400" dirty="0">
                <a:solidFill>
                  <a:srgbClr val="00B05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D</a:t>
            </a:r>
            <a:r>
              <a:rPr lang="en-US" altLang="ko-KR" sz="5400" dirty="0">
                <a:solidFill>
                  <a:srgbClr val="FFC00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T </a:t>
            </a:r>
            <a:r>
              <a:rPr lang="ko-KR" altLang="en-US" sz="5400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웹 개발자 양성 프로젝트</a:t>
            </a:r>
            <a:endParaRPr lang="en-US" altLang="ko-KR" sz="5400" dirty="0"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54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5</a:t>
            </a:r>
            <a:r>
              <a:rPr lang="ko-KR" altLang="en-US" sz="54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기</a:t>
            </a:r>
            <a:r>
              <a:rPr lang="en-US" altLang="ko-KR" sz="54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!</a:t>
            </a:r>
            <a:endParaRPr lang="ko-KR" altLang="en-US" sz="54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569AE2ED-B7E0-8B83-4EBE-D62E7071F2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5835" y="2599731"/>
            <a:ext cx="5306165" cy="425826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0CE7AA6-ED1F-FE1F-E413-8A8552B7883E}"/>
              </a:ext>
            </a:extLst>
          </p:cNvPr>
          <p:cNvSpPr txBox="1"/>
          <p:nvPr/>
        </p:nvSpPr>
        <p:spPr>
          <a:xfrm>
            <a:off x="5596857" y="5655149"/>
            <a:ext cx="16847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latin typeface="Mosk Bold 700" panose="02000506000000020004" pitchFamily="2" charset="0"/>
              </a:rPr>
              <a:t>with</a:t>
            </a:r>
            <a:endParaRPr lang="ko-KR" altLang="en-US" sz="5400" dirty="0">
              <a:latin typeface="Mosk Bold 700" panose="02000506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9109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6EF376F-FB49-57F5-981D-B907DC7ADE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788" y="585809"/>
            <a:ext cx="10560424" cy="5686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31997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82CA87F-AEF0-9B90-403D-6FA5B8147E63}"/>
              </a:ext>
            </a:extLst>
          </p:cNvPr>
          <p:cNvSpPr txBox="1"/>
          <p:nvPr/>
        </p:nvSpPr>
        <p:spPr>
          <a:xfrm>
            <a:off x="266700" y="131267"/>
            <a:ext cx="7515226" cy="480131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endParaRPr lang="en-US" altLang="ko-KR" b="0" dirty="0">
              <a:solidFill>
                <a:srgbClr val="80808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&lt;!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DOCTYPE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u="sng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u="sng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u="sng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ko-KR" b="0" u="sng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u="sng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lang</a:t>
            </a:r>
            <a:r>
              <a:rPr lang="en-US" altLang="ko-KR" b="0" u="sng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u="sng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u="sng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en</a:t>
            </a:r>
            <a:r>
              <a:rPr lang="en-US" altLang="ko-KR" b="0" u="sng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u="sng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u="sng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 u="sng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u="sng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u="sng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US" altLang="ko-KR" b="0" u="sng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u="sng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u="sng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u="sng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u="sng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en-US" altLang="ko-KR" b="0" u="sng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u="sng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charset</a:t>
            </a:r>
            <a:r>
              <a:rPr lang="en-US" altLang="ko-KR" b="0" u="sng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u="sng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"UTF-8"</a:t>
            </a:r>
            <a:r>
              <a:rPr lang="en-US" altLang="ko-KR" b="0" u="sng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u="sng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http-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equiv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"X-UA-Compatible"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"IE=edge"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"box"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Box!!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"./dom.js"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2F71D7-6B74-831D-FF6B-2F7E9AC3D5A7}"/>
              </a:ext>
            </a:extLst>
          </p:cNvPr>
          <p:cNvSpPr txBox="1"/>
          <p:nvPr/>
        </p:nvSpPr>
        <p:spPr>
          <a:xfrm>
            <a:off x="5438775" y="307896"/>
            <a:ext cx="19303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dom.html</a:t>
            </a:r>
            <a:endParaRPr lang="ko-KR" altLang="en-US" sz="2800" dirty="0">
              <a:solidFill>
                <a:schemeClr val="bg1"/>
              </a:solidFill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8BC399E-4E2E-E389-9388-27A8200918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2273" y="2812886"/>
            <a:ext cx="4229727" cy="71136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778B30E-6657-60B5-5A18-983652D306F8}"/>
              </a:ext>
            </a:extLst>
          </p:cNvPr>
          <p:cNvSpPr txBox="1"/>
          <p:nvPr/>
        </p:nvSpPr>
        <p:spPr>
          <a:xfrm>
            <a:off x="266700" y="5249405"/>
            <a:ext cx="7515226" cy="147732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endParaRPr lang="en-US" altLang="ko-KR" b="0" dirty="0">
              <a:solidFill>
                <a:srgbClr val="569CD6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".box"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85410BD-5660-1520-9374-1FDDD5DD131C}"/>
              </a:ext>
            </a:extLst>
          </p:cNvPr>
          <p:cNvSpPr txBox="1"/>
          <p:nvPr/>
        </p:nvSpPr>
        <p:spPr>
          <a:xfrm>
            <a:off x="6096000" y="6026884"/>
            <a:ext cx="13965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dom.js</a:t>
            </a:r>
            <a:endParaRPr lang="ko-KR" altLang="en-US" sz="2800" dirty="0">
              <a:solidFill>
                <a:schemeClr val="bg1"/>
              </a:solidFill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04884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82CA87F-AEF0-9B90-403D-6FA5B8147E63}"/>
              </a:ext>
            </a:extLst>
          </p:cNvPr>
          <p:cNvSpPr txBox="1"/>
          <p:nvPr/>
        </p:nvSpPr>
        <p:spPr>
          <a:xfrm>
            <a:off x="266700" y="131267"/>
            <a:ext cx="7515226" cy="480131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endParaRPr lang="en-US" altLang="ko-KR" b="0" dirty="0">
              <a:solidFill>
                <a:srgbClr val="80808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&lt;!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DOCTYPE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u="sng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u="sng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u="sng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ko-KR" b="0" u="sng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u="sng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lang</a:t>
            </a:r>
            <a:r>
              <a:rPr lang="en-US" altLang="ko-KR" b="0" u="sng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u="sng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u="sng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en</a:t>
            </a:r>
            <a:r>
              <a:rPr lang="en-US" altLang="ko-KR" b="0" u="sng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u="sng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u="sng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 u="sng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u="sng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u="sng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US" altLang="ko-KR" b="0" u="sng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u="sng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u="sng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u="sng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u="sng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en-US" altLang="ko-KR" b="0" u="sng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u="sng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charset</a:t>
            </a:r>
            <a:r>
              <a:rPr lang="en-US" altLang="ko-KR" b="0" u="sng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u="sng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"UTF-8"</a:t>
            </a:r>
            <a:r>
              <a:rPr lang="en-US" altLang="ko-KR" b="0" u="sng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u="sng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http-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equiv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"X-UA-Compatible"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"IE=edge"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9CDCFE"/>
                </a:solidFill>
                <a:latin typeface="Consolas" panose="020B0609020204030204" pitchFamily="49" charset="0"/>
              </a:rPr>
              <a:t>defer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"./dom.js"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"box"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Box!!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2F71D7-6B74-831D-FF6B-2F7E9AC3D5A7}"/>
              </a:ext>
            </a:extLst>
          </p:cNvPr>
          <p:cNvSpPr txBox="1"/>
          <p:nvPr/>
        </p:nvSpPr>
        <p:spPr>
          <a:xfrm>
            <a:off x="5438775" y="307896"/>
            <a:ext cx="19303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dom.html</a:t>
            </a:r>
            <a:endParaRPr lang="ko-KR" altLang="en-US" sz="2800" dirty="0">
              <a:solidFill>
                <a:schemeClr val="bg1"/>
              </a:solidFill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F382998-1973-5294-BFFD-9394ED855A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2273" y="2812886"/>
            <a:ext cx="4229727" cy="711363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5D376064-A319-D8AB-911E-9A62CB681153}"/>
              </a:ext>
            </a:extLst>
          </p:cNvPr>
          <p:cNvSpPr/>
          <p:nvPr/>
        </p:nvSpPr>
        <p:spPr>
          <a:xfrm>
            <a:off x="1752600" y="2370093"/>
            <a:ext cx="828675" cy="3064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F7F7467-83EB-CAD8-09FF-0E8F3BCAFF3B}"/>
              </a:ext>
            </a:extLst>
          </p:cNvPr>
          <p:cNvSpPr txBox="1"/>
          <p:nvPr/>
        </p:nvSpPr>
        <p:spPr>
          <a:xfrm>
            <a:off x="266700" y="5249405"/>
            <a:ext cx="7515226" cy="147732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endParaRPr lang="en-US" altLang="ko-KR" b="0" dirty="0">
              <a:solidFill>
                <a:srgbClr val="569CD6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".box"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F8247D-C43A-2F29-1497-605030BD5BD0}"/>
              </a:ext>
            </a:extLst>
          </p:cNvPr>
          <p:cNvSpPr txBox="1"/>
          <p:nvPr/>
        </p:nvSpPr>
        <p:spPr>
          <a:xfrm>
            <a:off x="6096000" y="6026884"/>
            <a:ext cx="13965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dom.js</a:t>
            </a:r>
            <a:endParaRPr lang="ko-KR" altLang="en-US" sz="2800" dirty="0">
              <a:solidFill>
                <a:schemeClr val="bg1"/>
              </a:solidFill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20581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불편한진실,#황현희 - 뽐뿌:짤방갤러리">
            <a:extLst>
              <a:ext uri="{FF2B5EF4-FFF2-40B4-BE49-F238E27FC236}">
                <a16:creationId xmlns:a16="http://schemas.microsoft.com/office/drawing/2014/main" id="{C06F2DA8-5163-CCE8-DE87-479402103E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3369" y="1166812"/>
            <a:ext cx="7365262" cy="452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478163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D917862-92C4-DE27-504C-799308D34C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228" y="414266"/>
            <a:ext cx="10723793" cy="6029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05555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44080A2F-3E69-22FE-B28C-725A127B07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25" y="505714"/>
            <a:ext cx="10888400" cy="5846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678063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1452448-7961-A566-6ACD-C7F01DF134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226" y="499618"/>
            <a:ext cx="10717697" cy="5858764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DCFAA88C-70BF-B37C-2E64-15897EC8A750}"/>
              </a:ext>
            </a:extLst>
          </p:cNvPr>
          <p:cNvSpPr/>
          <p:nvPr/>
        </p:nvSpPr>
        <p:spPr>
          <a:xfrm>
            <a:off x="2152651" y="3617868"/>
            <a:ext cx="1008982" cy="37310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9668809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What's the difference between async vs defer attributes - Josef Zacek">
            <a:extLst>
              <a:ext uri="{FF2B5EF4-FFF2-40B4-BE49-F238E27FC236}">
                <a16:creationId xmlns:a16="http://schemas.microsoft.com/office/drawing/2014/main" id="{D149A29D-54AD-9821-215B-76F5463061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833" y="521710"/>
            <a:ext cx="10296317" cy="4262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714194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634126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 err="1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TodoList</a:t>
            </a:r>
            <a:endParaRPr lang="en-US" altLang="ko-KR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만들기</a:t>
            </a: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!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2646785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81F40AF-AAE3-0F0A-E851-AD23E5BEFFF4}"/>
              </a:ext>
            </a:extLst>
          </p:cNvPr>
          <p:cNvSpPr txBox="1"/>
          <p:nvPr/>
        </p:nvSpPr>
        <p:spPr>
          <a:xfrm>
            <a:off x="158750" y="97671"/>
            <a:ext cx="11893550" cy="670952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&lt;!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DOCTYPE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lang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en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charset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"UTF-8"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http-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equiv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"X-UA-Compatible"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"IE=edge"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"viewport"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"width=device-width, initial-scale=1.0"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defer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"./todo.js"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link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rel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"stylesheet"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"./todo.css"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"header"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Tetz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Todo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List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"contents"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"input-part"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"text"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"input-task"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"button"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"input-</a:t>
            </a:r>
            <a:r>
              <a:rPr lang="en-US" altLang="ko-KR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btn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추가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ko-KR" alt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"list-part"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todo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-list"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0CD1F0-A7FF-B417-8129-B1884B030BFA}"/>
              </a:ext>
            </a:extLst>
          </p:cNvPr>
          <p:cNvSpPr txBox="1"/>
          <p:nvPr/>
        </p:nvSpPr>
        <p:spPr>
          <a:xfrm>
            <a:off x="9461500" y="544136"/>
            <a:ext cx="219002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HTML</a:t>
            </a:r>
            <a:endParaRPr lang="ko-KR" altLang="en-US" sz="5400" dirty="0">
              <a:solidFill>
                <a:schemeClr val="bg1"/>
              </a:solidFill>
              <a:latin typeface="바른공군체 Medium" panose="020B0600000101010101" pitchFamily="50" charset="-127"/>
              <a:ea typeface="바른공군체 Medium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52253803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81F40AF-AAE3-0F0A-E851-AD23E5BEFFF4}"/>
              </a:ext>
            </a:extLst>
          </p:cNvPr>
          <p:cNvSpPr txBox="1"/>
          <p:nvPr/>
        </p:nvSpPr>
        <p:spPr>
          <a:xfrm>
            <a:off x="158750" y="97671"/>
            <a:ext cx="4311650" cy="674030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list-style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padding-left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.header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orange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.header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text-align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line-height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.contents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flex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flex-direction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column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align-items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250B0FB-E521-58F4-80A9-408C6F5BC360}"/>
              </a:ext>
            </a:extLst>
          </p:cNvPr>
          <p:cNvSpPr txBox="1"/>
          <p:nvPr/>
        </p:nvSpPr>
        <p:spPr>
          <a:xfrm>
            <a:off x="4241802" y="97671"/>
            <a:ext cx="6096000" cy="397031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8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.input-part</a:t>
            </a:r>
            <a:r>
              <a:rPr lang="en-US" altLang="ko-KR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en-US" altLang="ko-KR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30px</a:t>
            </a:r>
            <a:r>
              <a:rPr lang="en-US" altLang="ko-KR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0px</a:t>
            </a:r>
            <a:r>
              <a:rPr lang="en-US" altLang="ko-KR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8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.list-part</a:t>
            </a:r>
            <a:r>
              <a:rPr lang="en-US" altLang="ko-KR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8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8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todo</a:t>
            </a:r>
            <a:r>
              <a:rPr lang="en-US" altLang="ko-KR" sz="18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-list</a:t>
            </a:r>
            <a:r>
              <a:rPr lang="en-US" altLang="ko-KR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text-align</a:t>
            </a:r>
            <a:r>
              <a:rPr lang="en-US" altLang="ko-KR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en-US" altLang="ko-KR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US" altLang="ko-KR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endParaRPr lang="en-US" altLang="ko-KR" sz="1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altLang="ko-KR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endParaRPr lang="en-US" altLang="ko-KR" sz="1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altLang="ko-KR" sz="1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endParaRPr lang="en-US" altLang="ko-KR" sz="1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0CD1F0-A7FF-B417-8129-B1884B030BFA}"/>
              </a:ext>
            </a:extLst>
          </p:cNvPr>
          <p:cNvSpPr txBox="1"/>
          <p:nvPr/>
        </p:nvSpPr>
        <p:spPr>
          <a:xfrm>
            <a:off x="8553452" y="2967335"/>
            <a:ext cx="151996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CSS</a:t>
            </a:r>
            <a:endParaRPr lang="ko-KR" altLang="en-US" sz="5400" dirty="0">
              <a:solidFill>
                <a:schemeClr val="bg1"/>
              </a:solidFill>
              <a:latin typeface="바른공군체 Medium" panose="020B0600000101010101" pitchFamily="50" charset="-127"/>
              <a:ea typeface="바른공군체 Medium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24625C-8D6A-9FBB-4993-43F05B4A9D67}"/>
              </a:ext>
            </a:extLst>
          </p:cNvPr>
          <p:cNvSpPr txBox="1"/>
          <p:nvPr/>
        </p:nvSpPr>
        <p:spPr>
          <a:xfrm>
            <a:off x="3048000" y="2564537"/>
            <a:ext cx="60960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addBtn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".input-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btn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todoList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todo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-list"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inputTask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".input-task"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19885760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32E57E6-280C-3C7B-B687-2DAA33673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6177" y="585390"/>
            <a:ext cx="9459645" cy="5687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230193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81F40AF-AAE3-0F0A-E851-AD23E5BEFFF4}"/>
              </a:ext>
            </a:extLst>
          </p:cNvPr>
          <p:cNvSpPr txBox="1"/>
          <p:nvPr/>
        </p:nvSpPr>
        <p:spPr>
          <a:xfrm>
            <a:off x="158750" y="97671"/>
            <a:ext cx="9251950" cy="286232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addBtn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".input-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btn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todoList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todo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-list"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inputTask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".input-task"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endParaRPr lang="en-US" altLang="ko-KR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altLang="ko-KR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altLang="ko-KR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0CD1F0-A7FF-B417-8129-B1884B030BFA}"/>
              </a:ext>
            </a:extLst>
          </p:cNvPr>
          <p:cNvSpPr txBox="1"/>
          <p:nvPr/>
        </p:nvSpPr>
        <p:spPr>
          <a:xfrm>
            <a:off x="7639052" y="1887835"/>
            <a:ext cx="151996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CSS</a:t>
            </a:r>
            <a:endParaRPr lang="ko-KR" altLang="en-US" sz="5400" dirty="0">
              <a:solidFill>
                <a:schemeClr val="bg1"/>
              </a:solidFill>
              <a:latin typeface="바른공군체 Medium" panose="020B0600000101010101" pitchFamily="50" charset="-127"/>
              <a:ea typeface="바른공군체 Medium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97675089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F51B1507-D26C-0164-32D8-F69EFF7A5668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13888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인풋에 내용을 입력하고 추가 버튼을 클릭하면 할 일이 추가 되는 웹 페이지를 만들어 봅시다</a:t>
            </a:r>
            <a:r>
              <a:rPr lang="en-US" altLang="ko-KR" dirty="0"/>
              <a:t>!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9E189E-D23C-A9EF-D073-2A2B5112C0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156" y="3010914"/>
            <a:ext cx="2781688" cy="186716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BDCBC4D-914A-11E8-04FD-3D9E908B1F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8217" y="3010914"/>
            <a:ext cx="2876951" cy="208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905737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F51B1507-D26C-0164-32D8-F69EFF7A5668}"/>
              </a:ext>
            </a:extLst>
          </p:cNvPr>
          <p:cNvSpPr txBox="1">
            <a:spLocks/>
          </p:cNvSpPr>
          <p:nvPr/>
        </p:nvSpPr>
        <p:spPr>
          <a:xfrm>
            <a:off x="3848100" y="1328391"/>
            <a:ext cx="8064500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할 일을 입력하지 않고 추가를 누르면 </a:t>
            </a:r>
            <a:r>
              <a:rPr lang="en-US" altLang="ko-KR" dirty="0"/>
              <a:t>placeholder </a:t>
            </a:r>
            <a:r>
              <a:rPr lang="ko-KR" altLang="en-US" dirty="0"/>
              <a:t>에 내용을 입력하세요가 뜹니다</a:t>
            </a:r>
            <a:r>
              <a:rPr lang="en-US" altLang="ko-KR" dirty="0"/>
              <a:t>!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B1C370B-F9A4-EECA-54AA-F80DCB7AF4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737" y="1542909"/>
            <a:ext cx="2791215" cy="2019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071913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F51B1507-D26C-0164-32D8-F69EFF7A5668}"/>
              </a:ext>
            </a:extLst>
          </p:cNvPr>
          <p:cNvSpPr txBox="1">
            <a:spLocks/>
          </p:cNvSpPr>
          <p:nvPr/>
        </p:nvSpPr>
        <p:spPr>
          <a:xfrm>
            <a:off x="4203700" y="1328391"/>
            <a:ext cx="7708900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체크 버튼을 체크하면 할 일 목록에 </a:t>
            </a:r>
            <a:r>
              <a:rPr lang="en-US" altLang="ko-KR" dirty="0"/>
              <a:t>line-through </a:t>
            </a:r>
            <a:r>
              <a:rPr lang="ko-KR" altLang="en-US" dirty="0"/>
              <a:t>가 생깁니다</a:t>
            </a:r>
            <a:endParaRPr lang="en-US" altLang="ko-KR" dirty="0"/>
          </a:p>
          <a:p>
            <a:r>
              <a:rPr lang="ko-KR" altLang="en-US" dirty="0"/>
              <a:t>삭제 버튼을 클릭하면 해당 할 일 목록은 삭제 됩니다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4F4DC2C-1F1B-5F2C-765A-F0E0F4E0E4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282" y="1554014"/>
            <a:ext cx="2943636" cy="212437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8DC237E-3080-7161-24FD-230FB7DAC8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282" y="3904008"/>
            <a:ext cx="2886478" cy="180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678315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힌트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F51B1507-D26C-0164-32D8-F69EFF7A5668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13888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Check </a:t>
            </a:r>
            <a:r>
              <a:rPr lang="ko-KR" altLang="en-US" dirty="0"/>
              <a:t>박스가 </a:t>
            </a:r>
            <a:r>
              <a:rPr lang="en-US" altLang="ko-KR" dirty="0"/>
              <a:t>check </a:t>
            </a:r>
            <a:r>
              <a:rPr lang="ko-KR" altLang="en-US" dirty="0"/>
              <a:t>되었는지 여부 체크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특정 요소를 먼저 붙이고 기능을 등록하는 방법은 어려우므로</a:t>
            </a:r>
            <a:r>
              <a:rPr lang="en-US" altLang="ko-KR" dirty="0"/>
              <a:t>, </a:t>
            </a:r>
            <a:r>
              <a:rPr lang="ko-KR" altLang="en-US" dirty="0"/>
              <a:t>먼저 기능을 </a:t>
            </a:r>
            <a:r>
              <a:rPr lang="en-US" altLang="ko-KR" dirty="0" err="1"/>
              <a:t>addEventListener</a:t>
            </a:r>
            <a:r>
              <a:rPr lang="en-US" altLang="ko-KR" dirty="0"/>
              <a:t> </a:t>
            </a:r>
            <a:r>
              <a:rPr lang="ko-KR" altLang="en-US" dirty="0"/>
              <a:t>로 등록한 다음 붙이는 방법이 편합니다</a:t>
            </a:r>
            <a:r>
              <a:rPr lang="en-US" altLang="ko-KR" dirty="0"/>
              <a:t>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983CA0-9C37-61AE-54BB-5A3E0D936AB7}"/>
              </a:ext>
            </a:extLst>
          </p:cNvPr>
          <p:cNvSpPr txBox="1"/>
          <p:nvPr/>
        </p:nvSpPr>
        <p:spPr>
          <a:xfrm>
            <a:off x="825500" y="2216835"/>
            <a:ext cx="8826500" cy="64633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checkBtn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createElement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"input"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checkBtn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checked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===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{}</a:t>
            </a:r>
          </a:p>
        </p:txBody>
      </p:sp>
    </p:spTree>
    <p:extLst>
      <p:ext uri="{BB962C8B-B14F-4D97-AF65-F5344CB8AC3E}">
        <p14:creationId xmlns:p14="http://schemas.microsoft.com/office/powerpoint/2010/main" val="3375349971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힌트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F51B1507-D26C-0164-32D8-F69EFF7A5668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13888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특정 요소를 먼저 붙이고 기능을 등록하는 방법은 어려우므로</a:t>
            </a:r>
            <a:r>
              <a:rPr lang="en-US" altLang="ko-KR" dirty="0"/>
              <a:t>, </a:t>
            </a:r>
            <a:r>
              <a:rPr lang="ko-KR" altLang="en-US" dirty="0"/>
              <a:t>먼저 기능을 </a:t>
            </a:r>
            <a:r>
              <a:rPr lang="en-US" altLang="ko-KR" dirty="0" err="1"/>
              <a:t>addEventListener</a:t>
            </a:r>
            <a:r>
              <a:rPr lang="en-US" altLang="ko-KR" dirty="0"/>
              <a:t> </a:t>
            </a:r>
            <a:r>
              <a:rPr lang="ko-KR" altLang="en-US" dirty="0"/>
              <a:t>로 등록한 다음 붙이는 방법이 편합니다</a:t>
            </a:r>
            <a:r>
              <a:rPr lang="en-US" altLang="ko-KR" dirty="0"/>
              <a:t>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DE101B-DB9A-161D-78B6-D425F3753624}"/>
              </a:ext>
            </a:extLst>
          </p:cNvPr>
          <p:cNvSpPr txBox="1"/>
          <p:nvPr/>
        </p:nvSpPr>
        <p:spPr>
          <a:xfrm>
            <a:off x="825500" y="2817843"/>
            <a:ext cx="10350500" cy="341632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checkBtn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createElement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"input"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checkBtn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setAttribute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"type"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"checkbox"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checkBtn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addEventListener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"click"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checkBtn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checked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===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checkBtn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parentNode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textDecoration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"line-through"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checkBtn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parentNode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textDecoration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"none"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addLi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checkBtn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1872606968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영화리뷰]드로리안을타고.백투더퓨처.(BackToTheFuture.1985)">
            <a:extLst>
              <a:ext uri="{FF2B5EF4-FFF2-40B4-BE49-F238E27FC236}">
                <a16:creationId xmlns:a16="http://schemas.microsoft.com/office/drawing/2014/main" id="{4A74C824-4753-8732-CB20-9A63B638D1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7288" y="0"/>
            <a:ext cx="47958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6227835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tarbucks Korea - YouTube">
            <a:extLst>
              <a:ext uri="{FF2B5EF4-FFF2-40B4-BE49-F238E27FC236}">
                <a16:creationId xmlns:a16="http://schemas.microsoft.com/office/drawing/2014/main" id="{0970D646-A2D7-F40C-DEA0-4345D8C3E7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5212" y="708212"/>
            <a:ext cx="5441576" cy="5441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5120927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tarbucks Korea - YouTube">
            <a:extLst>
              <a:ext uri="{FF2B5EF4-FFF2-40B4-BE49-F238E27FC236}">
                <a16:creationId xmlns:a16="http://schemas.microsoft.com/office/drawing/2014/main" id="{0970D646-A2D7-F40C-DEA0-4345D8C3E7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1495" y="708212"/>
            <a:ext cx="5441576" cy="5441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자바스크립트(JavaScript) 공부하자">
            <a:extLst>
              <a:ext uri="{FF2B5EF4-FFF2-40B4-BE49-F238E27FC236}">
                <a16:creationId xmlns:a16="http://schemas.microsoft.com/office/drawing/2014/main" id="{7937488A-3BBB-8428-C265-29C5876BE5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5157" y="1523546"/>
            <a:ext cx="5155614" cy="5155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80350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791958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JS </a:t>
            </a: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파일</a:t>
            </a:r>
            <a:endParaRPr lang="en-US" altLang="ko-KR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연결하기</a:t>
            </a:r>
          </a:p>
        </p:txBody>
      </p:sp>
    </p:spTree>
    <p:extLst>
      <p:ext uri="{BB962C8B-B14F-4D97-AF65-F5344CB8AC3E}">
        <p14:creationId xmlns:p14="http://schemas.microsoft.com/office/powerpoint/2010/main" val="41946333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611508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객체 </a:t>
            </a: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Object</a:t>
            </a: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 </a:t>
            </a: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메소드 </a:t>
            </a: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Method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00584770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0070C0"/>
                </a:solidFill>
              </a:rPr>
              <a:t>Main.js</a:t>
            </a:r>
            <a:r>
              <a:rPr lang="ko-KR" altLang="en-US" dirty="0">
                <a:solidFill>
                  <a:srgbClr val="0070C0"/>
                </a:solidFill>
              </a:rPr>
              <a:t> 파일 연결하기</a:t>
            </a:r>
            <a:r>
              <a:rPr lang="en-US" altLang="ko-KR" dirty="0">
                <a:solidFill>
                  <a:srgbClr val="0070C0"/>
                </a:solidFill>
              </a:rPr>
              <a:t>!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F51B1507-D26C-0164-32D8-F69EFF7A5668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안전하게 속성 값으로 </a:t>
            </a:r>
            <a:r>
              <a:rPr lang="en-US" altLang="ko-KR" dirty="0"/>
              <a:t>defer</a:t>
            </a:r>
            <a:r>
              <a:rPr lang="ko-KR" altLang="en-US" dirty="0"/>
              <a:t> 넣고 시작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462623115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791958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서브메뉴</a:t>
            </a:r>
            <a:endParaRPr lang="en-US" altLang="ko-KR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Search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0742653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2384019-7C81-3F5B-66AE-B0E818F83C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110" y="563059"/>
            <a:ext cx="6911199" cy="772681"/>
          </a:xfrm>
          <a:prstGeom prst="rect">
            <a:avLst/>
          </a:prstGeom>
        </p:spPr>
      </p:pic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A75111B1-C244-3ED0-1F20-A374A0F759A2}"/>
              </a:ext>
            </a:extLst>
          </p:cNvPr>
          <p:cNvSpPr/>
          <p:nvPr/>
        </p:nvSpPr>
        <p:spPr>
          <a:xfrm rot="13195636">
            <a:off x="7329281" y="967411"/>
            <a:ext cx="878391" cy="772681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6326010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서브 메뉴</a:t>
            </a:r>
            <a:r>
              <a:rPr lang="en-US" altLang="ko-KR" dirty="0"/>
              <a:t>, search </a:t>
            </a:r>
            <a:r>
              <a:rPr lang="ko-KR" altLang="en-US" dirty="0"/>
              <a:t>변경하기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F51B1507-D26C-0164-32D8-F69EFF7A5668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기존은 </a:t>
            </a:r>
            <a:r>
              <a:rPr lang="en-US" altLang="ko-KR" dirty="0"/>
              <a:t>CSS </a:t>
            </a:r>
            <a:r>
              <a:rPr lang="ko-KR" altLang="en-US" dirty="0"/>
              <a:t>의 </a:t>
            </a:r>
            <a:r>
              <a:rPr lang="en-US" altLang="ko-KR" dirty="0"/>
              <a:t>:focus </a:t>
            </a:r>
            <a:r>
              <a:rPr lang="ko-KR" altLang="en-US" dirty="0"/>
              <a:t>를 사용하여 구현</a:t>
            </a:r>
            <a:endParaRPr lang="en-US" altLang="ko-KR" dirty="0"/>
          </a:p>
          <a:p>
            <a:r>
              <a:rPr lang="ko-KR" altLang="en-US" dirty="0"/>
              <a:t>따라서</a:t>
            </a:r>
            <a:r>
              <a:rPr lang="en-US" altLang="ko-KR" dirty="0"/>
              <a:t>, </a:t>
            </a:r>
            <a:r>
              <a:rPr lang="ko-KR" altLang="en-US" dirty="0"/>
              <a:t>돋보기를 피해서 </a:t>
            </a:r>
            <a:r>
              <a:rPr lang="en-US" altLang="ko-KR" dirty="0"/>
              <a:t>input </a:t>
            </a:r>
            <a:r>
              <a:rPr lang="ko-KR" altLang="en-US" dirty="0"/>
              <a:t>을 클릭 했을 때에만 작동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불편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>
                <a:sym typeface="Wingdings" panose="05000000000000000000" pitchFamily="2" charset="2"/>
              </a:rPr>
              <a:t>돋보기를 클릭하면 기능이 동작하도록 변경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>
                <a:sym typeface="Wingdings" panose="05000000000000000000" pitchFamily="2" charset="2"/>
              </a:rPr>
              <a:t>돋보기를 클릭하면 </a:t>
            </a:r>
            <a:r>
              <a:rPr lang="en-US" altLang="ko-KR" dirty="0">
                <a:sym typeface="Wingdings" panose="05000000000000000000" pitchFamily="2" charset="2"/>
              </a:rPr>
              <a:t>focus </a:t>
            </a:r>
            <a:r>
              <a:rPr lang="ko-KR" altLang="en-US" dirty="0">
                <a:sym typeface="Wingdings" panose="05000000000000000000" pitchFamily="2" charset="2"/>
              </a:rPr>
              <a:t>가 가도록 설정하여 기존의 </a:t>
            </a:r>
            <a:r>
              <a:rPr lang="en-US" altLang="ko-KR" dirty="0">
                <a:sym typeface="Wingdings" panose="05000000000000000000" pitchFamily="2" charset="2"/>
              </a:rPr>
              <a:t>CSS </a:t>
            </a:r>
            <a:r>
              <a:rPr lang="ko-KR" altLang="en-US" dirty="0">
                <a:sym typeface="Wingdings" panose="05000000000000000000" pitchFamily="2" charset="2"/>
              </a:rPr>
              <a:t>사용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>
                <a:sym typeface="Wingdings" panose="05000000000000000000" pitchFamily="2" charset="2"/>
              </a:rPr>
              <a:t>포커스 시 </a:t>
            </a:r>
            <a:r>
              <a:rPr lang="en-US" altLang="ko-KR" dirty="0">
                <a:sym typeface="Wingdings" panose="05000000000000000000" pitchFamily="2" charset="2"/>
              </a:rPr>
              <a:t> “</a:t>
            </a:r>
            <a:r>
              <a:rPr lang="ko-KR" altLang="en-US" dirty="0">
                <a:sym typeface="Wingdings" panose="05000000000000000000" pitchFamily="2" charset="2"/>
              </a:rPr>
              <a:t>통합 검색</a:t>
            </a:r>
            <a:r>
              <a:rPr lang="en-US" altLang="ko-KR" dirty="0">
                <a:sym typeface="Wingdings" panose="05000000000000000000" pitchFamily="2" charset="2"/>
              </a:rPr>
              <a:t>“ </a:t>
            </a:r>
            <a:r>
              <a:rPr lang="ko-KR" altLang="en-US" dirty="0">
                <a:sym typeface="Wingdings" panose="05000000000000000000" pitchFamily="2" charset="2"/>
              </a:rPr>
              <a:t>이라는 </a:t>
            </a:r>
            <a:r>
              <a:rPr lang="en-US" altLang="ko-KR" dirty="0">
                <a:sym typeface="Wingdings" panose="05000000000000000000" pitchFamily="2" charset="2"/>
              </a:rPr>
              <a:t>placeholder </a:t>
            </a:r>
            <a:r>
              <a:rPr lang="ko-KR" altLang="en-US" dirty="0">
                <a:sym typeface="Wingdings" panose="05000000000000000000" pitchFamily="2" charset="2"/>
              </a:rPr>
              <a:t>도 추가</a:t>
            </a:r>
            <a:r>
              <a:rPr lang="en-US" altLang="ko-KR" dirty="0">
                <a:sym typeface="Wingdings" panose="05000000000000000000" pitchFamily="2" charset="2"/>
              </a:rPr>
              <a:t>!(by JS)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9575089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7B3F729-3E4D-C9A9-470F-F243A0D750BD}"/>
              </a:ext>
            </a:extLst>
          </p:cNvPr>
          <p:cNvSpPr txBox="1"/>
          <p:nvPr/>
        </p:nvSpPr>
        <p:spPr>
          <a:xfrm>
            <a:off x="397162" y="319636"/>
            <a:ext cx="9467273" cy="424731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SEARCH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searchEl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".search"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searchInputEl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searchEl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"input"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searchEl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addEventListener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"click"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searchInputEl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focus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searchInputEl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addEventListener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"focus"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searchInputEl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setAttribute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"placeholder"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통합검색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searchInputEl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addEventListener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"blur"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searchInputEl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setAttribute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"placeholder"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1826822059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428452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공지 사항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4016219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A2C19D3-5986-78E6-13B0-D2D3744013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966" y="504507"/>
            <a:ext cx="8361810" cy="1176213"/>
          </a:xfrm>
          <a:prstGeom prst="rect">
            <a:avLst/>
          </a:prstGeom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E7133BB3-C773-268C-482F-ECCE55772AF2}"/>
              </a:ext>
            </a:extLst>
          </p:cNvPr>
          <p:cNvSpPr/>
          <p:nvPr/>
        </p:nvSpPr>
        <p:spPr>
          <a:xfrm rot="13195636">
            <a:off x="7535469" y="1024449"/>
            <a:ext cx="878391" cy="772681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7047913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공지 사항</a:t>
            </a:r>
            <a:r>
              <a:rPr lang="en-US" altLang="ko-KR" dirty="0"/>
              <a:t>, </a:t>
            </a:r>
            <a:r>
              <a:rPr lang="ko-KR" altLang="en-US" dirty="0"/>
              <a:t>슬라이드 메뉴 적용하기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F51B1507-D26C-0164-32D8-F69EFF7A5668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해당 기능을 전부 구현하는 것은 매우 어렵고 귀찮은 작업이죠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이럴 때 쓰는 것이 바로</a:t>
            </a:r>
            <a:r>
              <a:rPr lang="en-US" altLang="ko-KR" dirty="0"/>
              <a:t>! Library</a:t>
            </a:r>
          </a:p>
          <a:p>
            <a:r>
              <a:rPr lang="en-US" altLang="ko-KR" dirty="0"/>
              <a:t>Swiper </a:t>
            </a:r>
            <a:r>
              <a:rPr lang="ko-KR" altLang="en-US" dirty="0"/>
              <a:t>라는 라이브러리를 사용해 봅시다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368950224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A7E5786-62DC-9BB9-AD6A-524F0875094E}"/>
              </a:ext>
            </a:extLst>
          </p:cNvPr>
          <p:cNvSpPr txBox="1"/>
          <p:nvPr/>
        </p:nvSpPr>
        <p:spPr>
          <a:xfrm>
            <a:off x="3048000" y="5634108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800" dirty="0">
                <a:latin typeface="강한공군체 Medium" panose="020B0600000101010101" pitchFamily="34" charset="-127"/>
                <a:ea typeface="강한공군체 Medium" panose="020B0600000101010101" pitchFamily="34" charset="-127"/>
                <a:hlinkClick r:id="rId2"/>
              </a:rPr>
              <a:t>https://swiperjs.com/</a:t>
            </a:r>
            <a:endParaRPr lang="ko-KR" altLang="en-US" sz="2800" dirty="0"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1B92EF9-067D-FA24-7A6B-F3179416F3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53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744315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295255B-DD93-18AF-30CD-8FA99338A5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071" y="1033128"/>
            <a:ext cx="10621857" cy="4791744"/>
          </a:xfrm>
          <a:prstGeom prst="rect">
            <a:avLst/>
          </a:prstGeom>
        </p:spPr>
      </p:pic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D1247F8D-4B6B-CF89-7A1D-C278138C01D3}"/>
              </a:ext>
            </a:extLst>
          </p:cNvPr>
          <p:cNvSpPr/>
          <p:nvPr/>
        </p:nvSpPr>
        <p:spPr>
          <a:xfrm rot="13195636">
            <a:off x="7500696" y="3042660"/>
            <a:ext cx="878391" cy="772681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11325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1769D32-6BBE-611C-F4C6-7009571E18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329" y="524299"/>
            <a:ext cx="11089341" cy="5809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706315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9D58C62-57E2-D06B-B9E2-914C49951F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1410" y="735605"/>
            <a:ext cx="9889179" cy="5386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000653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33BA4B5-B8D5-222C-F9F7-38A6F2F657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999" y="1503103"/>
            <a:ext cx="10044002" cy="2286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91701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8CEFEED-23C5-1664-5546-BB76277356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9013" y="627089"/>
            <a:ext cx="10073974" cy="5603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13453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Swiper </a:t>
            </a:r>
            <a:r>
              <a:rPr lang="ko-KR" altLang="en-US" dirty="0"/>
              <a:t>라이브러리 추가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53EAD94-5E12-7BC5-F490-EBD3ADAF9B09}"/>
              </a:ext>
            </a:extLst>
          </p:cNvPr>
          <p:cNvSpPr txBox="1"/>
          <p:nvPr/>
        </p:nvSpPr>
        <p:spPr>
          <a:xfrm>
            <a:off x="628095" y="1443841"/>
            <a:ext cx="11026588" cy="397031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endParaRPr lang="en-US" altLang="ko-KR" b="0" dirty="0">
              <a:solidFill>
                <a:srgbClr val="6A9955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&lt;!-- Icons --&gt;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link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"stylesheet"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"https://fonts.googleapis.com/css2?family=Material+Symbols+Outlined:opsz,wght,FILL,GRAD@20..48,100..700,0..1,-50..200"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&lt;!-- SWIPER     --&gt;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link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"stylesheet"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"https://unpkg.com/swiper@8/swiper-bundle.min.css"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"https://unpkg.com/swiper@8/swiper-bundle.min.js"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&lt;!-- main --&gt;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link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"stylesheet"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css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/main.css"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defer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js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/main.js"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8820192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HTML </a:t>
            </a:r>
            <a:r>
              <a:rPr lang="ko-KR" altLang="en-US" dirty="0"/>
              <a:t>코드 추가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ED6F6348-3F1B-D2E8-F92A-9866962BEDFD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Swiper </a:t>
            </a:r>
            <a:r>
              <a:rPr lang="ko-KR" altLang="en-US" dirty="0"/>
              <a:t>클래스 </a:t>
            </a:r>
            <a:r>
              <a:rPr lang="en-US" altLang="ko-KR" dirty="0"/>
              <a:t>div </a:t>
            </a:r>
            <a:r>
              <a:rPr lang="ko-KR" altLang="en-US" dirty="0"/>
              <a:t>추가</a:t>
            </a:r>
            <a:endParaRPr lang="en-US" altLang="ko-KR" dirty="0"/>
          </a:p>
          <a:p>
            <a:r>
              <a:rPr lang="en-US" altLang="ko-KR" dirty="0"/>
              <a:t>Swiper-wrapper div </a:t>
            </a:r>
            <a:r>
              <a:rPr lang="ko-KR" altLang="en-US" dirty="0"/>
              <a:t>자식으로 </a:t>
            </a:r>
            <a:r>
              <a:rPr lang="en-US" altLang="ko-KR" dirty="0"/>
              <a:t>swiper-slide div </a:t>
            </a:r>
            <a:r>
              <a:rPr lang="ko-KR" altLang="en-US" dirty="0"/>
              <a:t>추가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25534875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4C547DA-C3C2-E6E6-756D-A88D3809B3EE}"/>
              </a:ext>
            </a:extLst>
          </p:cNvPr>
          <p:cNvSpPr txBox="1"/>
          <p:nvPr/>
        </p:nvSpPr>
        <p:spPr>
          <a:xfrm>
            <a:off x="228600" y="879604"/>
            <a:ext cx="11836400" cy="483209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"inner"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dirty="0">
                <a:solidFill>
                  <a:srgbClr val="80808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inner__left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공지사항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"swiper"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 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"swiper-wrapper"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 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"swiper-slide"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My DT Pass </a:t>
            </a:r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이용 안내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"swiper-slide"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My DT Pass </a:t>
            </a:r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관련 서비스 점검 안내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"swiper-slide"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시스템 개선 및 점검 안내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"swiper-slide"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전자 영수증 서비스 </a:t>
            </a:r>
            <a:r>
              <a:rPr lang="ko-KR" alt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서비스</a:t>
            </a:r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점검 안내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"swiper-slide"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스타벅스 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e-Gift Card </a:t>
            </a:r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구매 가능 금액 안내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"material-symbols-outlined"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add_circle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inner__right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 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스타벅스 프로모션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"material-symbols-outlined"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expand_circle_down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1793486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CSS </a:t>
            </a:r>
            <a:r>
              <a:rPr lang="ko-KR" altLang="en-US" dirty="0"/>
              <a:t>수정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ED6F6348-3F1B-D2E8-F92A-9866962BEDFD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Swiper</a:t>
            </a:r>
            <a:r>
              <a:rPr lang="ko-KR" altLang="en-US" dirty="0"/>
              <a:t> 클래스의 </a:t>
            </a:r>
            <a:r>
              <a:rPr lang="en-US" altLang="ko-KR" dirty="0"/>
              <a:t>CSS </a:t>
            </a:r>
            <a:r>
              <a:rPr lang="ko-KR" altLang="en-US" dirty="0"/>
              <a:t>수정</a:t>
            </a:r>
            <a:endParaRPr lang="en-US" altLang="ko-KR" dirty="0"/>
          </a:p>
          <a:p>
            <a:r>
              <a:rPr lang="ko-KR" altLang="en-US" dirty="0"/>
              <a:t>크기 값이 필요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높이 값 주기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아이템 중앙 정렬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한 줄 텍스트는</a:t>
            </a:r>
            <a:r>
              <a:rPr lang="en-US" altLang="ko-KR" dirty="0">
                <a:sym typeface="Wingdings" panose="05000000000000000000" pitchFamily="2" charset="2"/>
              </a:rPr>
              <a:t>??</a:t>
            </a:r>
            <a:endParaRPr lang="en-US" altLang="ko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605873-7C69-1A7E-6CAD-32451C264FC3}"/>
              </a:ext>
            </a:extLst>
          </p:cNvPr>
          <p:cNvSpPr txBox="1"/>
          <p:nvPr/>
        </p:nvSpPr>
        <p:spPr>
          <a:xfrm>
            <a:off x="6096000" y="1418349"/>
            <a:ext cx="6096000" cy="341632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.notice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inner__left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.swiper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absolute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62px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14px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.notice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inner__left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.swiper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.swiper-wrapper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.swiper-slide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line-height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62px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62px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18653827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JS</a:t>
            </a:r>
            <a:r>
              <a:rPr lang="ko-KR" altLang="en-US" dirty="0"/>
              <a:t>에 </a:t>
            </a:r>
            <a:r>
              <a:rPr lang="en-US" altLang="ko-KR" dirty="0"/>
              <a:t>Swiper </a:t>
            </a:r>
            <a:r>
              <a:rPr lang="ko-KR" altLang="en-US" dirty="0"/>
              <a:t>생성자 함수 추가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ED6F6348-3F1B-D2E8-F92A-9866962BEDFD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변수 하나를 만들고 </a:t>
            </a:r>
            <a:r>
              <a:rPr lang="en-US" altLang="ko-KR" dirty="0"/>
              <a:t>Swiper </a:t>
            </a:r>
            <a:r>
              <a:rPr lang="ko-KR" altLang="en-US" dirty="0"/>
              <a:t>생성자 함수 추가</a:t>
            </a:r>
            <a:endParaRPr lang="en-US" altLang="ko-KR" dirty="0"/>
          </a:p>
          <a:p>
            <a:r>
              <a:rPr lang="ko-KR" altLang="en-US" dirty="0"/>
              <a:t>설정 값 입력</a:t>
            </a:r>
            <a:endParaRPr lang="en-US" altLang="ko-KR" dirty="0"/>
          </a:p>
          <a:p>
            <a:pPr lvl="1"/>
            <a:r>
              <a:rPr lang="en-US" altLang="ko-KR" dirty="0"/>
              <a:t>Direction: “vertical”</a:t>
            </a:r>
          </a:p>
          <a:p>
            <a:pPr lvl="1"/>
            <a:r>
              <a:rPr lang="en-US" altLang="ko-KR" dirty="0" err="1"/>
              <a:t>Autoplay</a:t>
            </a:r>
            <a:r>
              <a:rPr lang="en-US" altLang="ko-KR" dirty="0"/>
              <a:t>: true</a:t>
            </a:r>
          </a:p>
          <a:p>
            <a:pPr lvl="1"/>
            <a:r>
              <a:rPr lang="en-US" altLang="ko-KR" dirty="0"/>
              <a:t>Loop: true</a:t>
            </a:r>
          </a:p>
          <a:p>
            <a:pPr lvl="1"/>
            <a:endParaRPr lang="en-US" altLang="ko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16D1C8D-2775-C99B-4BA5-57F1C5760F0A}"/>
              </a:ext>
            </a:extLst>
          </p:cNvPr>
          <p:cNvSpPr txBox="1"/>
          <p:nvPr/>
        </p:nvSpPr>
        <p:spPr>
          <a:xfrm>
            <a:off x="5047718" y="2934958"/>
            <a:ext cx="6724072" cy="286232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SWIPER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SWIPER NOTICE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swiperNotice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Swiper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".notice .inner .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inner__left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.swiper"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direction: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"vertical"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loop: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autoplay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4829769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라그 얼라 - 아재요 다늙어서 먼 와우합니까 길드에서 길드원 모집합니다 | 와우 인벤">
            <a:extLst>
              <a:ext uri="{FF2B5EF4-FFF2-40B4-BE49-F238E27FC236}">
                <a16:creationId xmlns:a16="http://schemas.microsoft.com/office/drawing/2014/main" id="{99D16B39-9F86-F224-F377-E1979524A6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2287" y="2107406"/>
            <a:ext cx="4687425" cy="2643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3334108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666452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프로모션</a:t>
            </a:r>
            <a:endParaRPr lang="en-US" altLang="ko-KR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슬라이드</a:t>
            </a:r>
          </a:p>
        </p:txBody>
      </p:sp>
    </p:spTree>
    <p:extLst>
      <p:ext uri="{BB962C8B-B14F-4D97-AF65-F5344CB8AC3E}">
        <p14:creationId xmlns:p14="http://schemas.microsoft.com/office/powerpoint/2010/main" val="40316629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428452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this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49249665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340E612-A0F8-A277-E097-0ED134D541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24140"/>
            <a:ext cx="12192000" cy="4609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052682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HTML</a:t>
            </a:r>
            <a:r>
              <a:rPr lang="ko-KR" altLang="en-US" dirty="0"/>
              <a:t> 구성하기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ED6F6348-3F1B-D2E8-F92A-9866962BEDFD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Promotion</a:t>
            </a:r>
            <a:r>
              <a:rPr lang="ko-KR" altLang="en-US" dirty="0"/>
              <a:t> 클래스 </a:t>
            </a:r>
            <a:r>
              <a:rPr lang="en-US" altLang="ko-KR" dirty="0"/>
              <a:t>div </a:t>
            </a:r>
            <a:r>
              <a:rPr lang="ko-KR" altLang="en-US" dirty="0"/>
              <a:t>선언</a:t>
            </a:r>
            <a:endParaRPr lang="en-US" altLang="ko-KR" dirty="0"/>
          </a:p>
          <a:p>
            <a:r>
              <a:rPr lang="en-US" altLang="ko-KR" dirty="0"/>
              <a:t>Swiper </a:t>
            </a:r>
            <a:r>
              <a:rPr lang="ko-KR" altLang="en-US" dirty="0"/>
              <a:t>사용을 위한 </a:t>
            </a:r>
            <a:r>
              <a:rPr lang="en-US" altLang="ko-KR" dirty="0"/>
              <a:t>swiper </a:t>
            </a:r>
            <a:r>
              <a:rPr lang="ko-KR" altLang="en-US" dirty="0"/>
              <a:t>클래스 </a:t>
            </a:r>
            <a:r>
              <a:rPr lang="en-US" altLang="ko-KR" dirty="0"/>
              <a:t>div </a:t>
            </a:r>
            <a:r>
              <a:rPr lang="ko-KR" altLang="en-US" dirty="0"/>
              <a:t>추가</a:t>
            </a:r>
            <a:endParaRPr lang="en-US" altLang="ko-KR" dirty="0"/>
          </a:p>
          <a:p>
            <a:r>
              <a:rPr lang="en-US" altLang="ko-KR" dirty="0"/>
              <a:t>Swiper-</a:t>
            </a:r>
            <a:r>
              <a:rPr lang="en-US" altLang="ko-KR" dirty="0" err="1"/>
              <a:t>wapper</a:t>
            </a:r>
            <a:r>
              <a:rPr lang="en-US" altLang="ko-KR" dirty="0"/>
              <a:t> </a:t>
            </a:r>
            <a:r>
              <a:rPr lang="ko-KR" altLang="en-US" dirty="0"/>
              <a:t>추가</a:t>
            </a:r>
            <a:endParaRPr lang="en-US" altLang="ko-KR" dirty="0"/>
          </a:p>
          <a:p>
            <a:r>
              <a:rPr lang="en-US" altLang="ko-KR" dirty="0"/>
              <a:t>Swiper-slide </a:t>
            </a:r>
            <a:r>
              <a:rPr lang="ko-KR" altLang="en-US" dirty="0"/>
              <a:t>추가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096027360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87376E9-2F95-C514-9783-0FD86BD946E5}"/>
              </a:ext>
            </a:extLst>
          </p:cNvPr>
          <p:cNvSpPr txBox="1"/>
          <p:nvPr/>
        </p:nvSpPr>
        <p:spPr>
          <a:xfrm>
            <a:off x="444500" y="437277"/>
            <a:ext cx="5029200" cy="258532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endParaRPr lang="en-US" altLang="ko-KR" b="0" dirty="0">
              <a:solidFill>
                <a:srgbClr val="80808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"promotion"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"swiper"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"swiper-wrapper"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test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5124804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CSS </a:t>
            </a:r>
            <a:r>
              <a:rPr lang="ko-KR" altLang="en-US" dirty="0"/>
              <a:t>선언해 놓기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ED6F6348-3F1B-D2E8-F92A-9866962BEDFD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.notice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.promotion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{}</a:t>
            </a:r>
          </a:p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.notice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.promotion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.swiper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{}</a:t>
            </a:r>
          </a:p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.notice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.promotion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.swiper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.swiper-wrapper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{}</a:t>
            </a:r>
          </a:p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.notice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.promotion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.swiper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.swiper-wrapper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.swiper-slide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{}</a:t>
            </a:r>
          </a:p>
        </p:txBody>
      </p:sp>
    </p:spTree>
    <p:extLst>
      <p:ext uri="{BB962C8B-B14F-4D97-AF65-F5344CB8AC3E}">
        <p14:creationId xmlns:p14="http://schemas.microsoft.com/office/powerpoint/2010/main" val="2459787713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Promotion / Swiper </a:t>
            </a:r>
            <a:r>
              <a:rPr lang="ko-KR" altLang="en-US" dirty="0"/>
              <a:t>크기 세팅</a:t>
            </a: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F5CD16B8-1DCC-6A71-E5E6-4DF15DD9BB47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C6500739-E86B-4A94-F46B-0ECB59F1FED3}"/>
              </a:ext>
            </a:extLst>
          </p:cNvPr>
          <p:cNvSpPr txBox="1">
            <a:spLocks/>
          </p:cNvSpPr>
          <p:nvPr/>
        </p:nvSpPr>
        <p:spPr>
          <a:xfrm>
            <a:off x="676183" y="14807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스타벅스 페이지를 참고</a:t>
            </a:r>
            <a:endParaRPr lang="en-US" altLang="ko-KR" dirty="0"/>
          </a:p>
          <a:p>
            <a:r>
              <a:rPr lang="en-US" altLang="ko-KR" dirty="0"/>
              <a:t>Promotion</a:t>
            </a:r>
          </a:p>
          <a:p>
            <a:pPr lvl="1"/>
            <a:r>
              <a:rPr lang="en-US" altLang="ko-KR" dirty="0"/>
              <a:t>Height : 658px / background-color: #f6f5ef</a:t>
            </a:r>
          </a:p>
          <a:p>
            <a:r>
              <a:rPr lang="en-US" altLang="ko-KR" dirty="0"/>
              <a:t>Swiper</a:t>
            </a:r>
          </a:p>
          <a:p>
            <a:pPr lvl="1"/>
            <a:r>
              <a:rPr lang="en-US" altLang="ko-KR" dirty="0"/>
              <a:t>Height : 553px / Width: calc(819px * 3 + 20px)</a:t>
            </a:r>
          </a:p>
          <a:p>
            <a:pPr lvl="1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342139467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중앙 정렬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F5CD16B8-1DCC-6A71-E5E6-4DF15DD9BB47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C6500739-E86B-4A94-F46B-0ECB59F1FED3}"/>
              </a:ext>
            </a:extLst>
          </p:cNvPr>
          <p:cNvSpPr txBox="1">
            <a:spLocks/>
          </p:cNvSpPr>
          <p:nvPr/>
        </p:nvSpPr>
        <p:spPr>
          <a:xfrm>
            <a:off x="676183" y="14807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Text-align: center; </a:t>
            </a:r>
            <a:r>
              <a:rPr lang="ko-KR" altLang="en-US" dirty="0"/>
              <a:t>는 항상 중앙을 </a:t>
            </a:r>
            <a:r>
              <a:rPr lang="ko-KR" altLang="en-US" dirty="0" err="1"/>
              <a:t>가르킬까요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화면 확대 축소에</a:t>
            </a:r>
            <a:r>
              <a:rPr lang="en-US" altLang="ko-KR" dirty="0"/>
              <a:t> </a:t>
            </a:r>
            <a:r>
              <a:rPr lang="ko-KR" altLang="en-US" dirty="0"/>
              <a:t>따른 중앙 정렬 확인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Container</a:t>
            </a:r>
            <a:r>
              <a:rPr lang="ko-KR" altLang="en-US" dirty="0"/>
              <a:t> 의 크기에 따른 중앙 정렬</a:t>
            </a:r>
            <a:r>
              <a:rPr lang="en-US" altLang="ko-KR" dirty="0"/>
              <a:t> </a:t>
            </a:r>
            <a:r>
              <a:rPr lang="en-US" altLang="ko-KR" dirty="0">
                <a:sym typeface="Wingdings" panose="05000000000000000000" pitchFamily="2" charset="2"/>
              </a:rPr>
              <a:t> left: 50% / translate(-50%, 0);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123484843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93161A9-5B33-938F-AFA5-5BB9445B1E8E}"/>
              </a:ext>
            </a:extLst>
          </p:cNvPr>
          <p:cNvSpPr txBox="1"/>
          <p:nvPr/>
        </p:nvSpPr>
        <p:spPr>
          <a:xfrm>
            <a:off x="533400" y="437277"/>
            <a:ext cx="6096000" cy="452431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.notice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.promotion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relative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658px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#f6f5ef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.notice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.promotion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.swiper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calc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819px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553px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orange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text-align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absolute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50%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transform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translate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-50%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606863659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이미지 삽입하기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F5CD16B8-1DCC-6A71-E5E6-4DF15DD9BB47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C6500739-E86B-4A94-F46B-0ECB59F1FED3}"/>
              </a:ext>
            </a:extLst>
          </p:cNvPr>
          <p:cNvSpPr txBox="1">
            <a:spLocks/>
          </p:cNvSpPr>
          <p:nvPr/>
        </p:nvSpPr>
        <p:spPr>
          <a:xfrm>
            <a:off x="676183" y="14807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Swiper slide </a:t>
            </a:r>
            <a:r>
              <a:rPr lang="ko-KR" altLang="en-US" dirty="0"/>
              <a:t>에 이미지 삽입하기</a:t>
            </a:r>
            <a:endParaRPr lang="en-US" altLang="ko-KR" dirty="0"/>
          </a:p>
          <a:p>
            <a:r>
              <a:rPr lang="ko-KR" altLang="en-US" dirty="0"/>
              <a:t>자세히 보기 버튼</a:t>
            </a:r>
            <a:r>
              <a:rPr lang="en-US" altLang="ko-KR" dirty="0"/>
              <a:t>(black)</a:t>
            </a:r>
            <a:r>
              <a:rPr lang="ko-KR" altLang="en-US" dirty="0"/>
              <a:t> 추가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599276071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27F710-EEA6-F5B8-76E2-38A6B92A9192}"/>
              </a:ext>
            </a:extLst>
          </p:cNvPr>
          <p:cNvSpPr txBox="1"/>
          <p:nvPr/>
        </p:nvSpPr>
        <p:spPr>
          <a:xfrm>
            <a:off x="88084" y="1084239"/>
            <a:ext cx="12015831" cy="375487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"promotion"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"swiper"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"swiper-wrapper"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"swiper-slide"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"./images/promotion_1.jpg"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스타벅스와 함께 내가 좋아하는 것을 즐기는 나만의 여름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ko-KR" alt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btn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btn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--black"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자세히 보기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"swiper-slide"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"./images/promotion_2.jpg"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스타벅스와 함께 내가 좋아하는 것을 즐기는 나만의 여름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ko-KR" alt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btn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btn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--black"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자세히 보기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"swiper-slide"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"./images/promotion_3.jpg"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스타벅스와 함께 내가 좋아하는 것을 즐기는 나만의 여름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ko-KR" alt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btn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btn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--black"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자세히 보기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1532698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Swiper </a:t>
            </a:r>
            <a:r>
              <a:rPr lang="ko-KR" altLang="en-US" dirty="0"/>
              <a:t>생성자 함수 추가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F5CD16B8-1DCC-6A71-E5E6-4DF15DD9BB47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C6500739-E86B-4A94-F46B-0ECB59F1FED3}"/>
              </a:ext>
            </a:extLst>
          </p:cNvPr>
          <p:cNvSpPr txBox="1">
            <a:spLocks/>
          </p:cNvSpPr>
          <p:nvPr/>
        </p:nvSpPr>
        <p:spPr>
          <a:xfrm>
            <a:off x="676183" y="14807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새로운 </a:t>
            </a:r>
            <a:r>
              <a:rPr lang="en-US" altLang="ko-KR" dirty="0" err="1"/>
              <a:t>swiperPromotion</a:t>
            </a:r>
            <a:r>
              <a:rPr lang="en-US" altLang="ko-KR" dirty="0"/>
              <a:t> </a:t>
            </a:r>
            <a:r>
              <a:rPr lang="ko-KR" altLang="en-US" dirty="0"/>
              <a:t>변수에 </a:t>
            </a:r>
            <a:r>
              <a:rPr lang="en-US" altLang="ko-KR" dirty="0"/>
              <a:t>Swiper </a:t>
            </a:r>
            <a:r>
              <a:rPr lang="ko-KR" altLang="en-US" dirty="0"/>
              <a:t>생성자 추가</a:t>
            </a:r>
            <a:endParaRPr lang="en-US" altLang="ko-KR" dirty="0"/>
          </a:p>
          <a:p>
            <a:r>
              <a:rPr lang="en-US" altLang="ko-KR" dirty="0"/>
              <a:t>Direction / </a:t>
            </a:r>
            <a:r>
              <a:rPr lang="en-US" altLang="ko-KR" dirty="0" err="1"/>
              <a:t>slidePerView</a:t>
            </a:r>
            <a:r>
              <a:rPr lang="en-US" altLang="ko-KR" dirty="0"/>
              <a:t> / </a:t>
            </a:r>
            <a:r>
              <a:rPr lang="en-US" altLang="ko-KR" dirty="0" err="1"/>
              <a:t>spaceBetween</a:t>
            </a:r>
            <a:r>
              <a:rPr lang="en-US" altLang="ko-KR" dirty="0"/>
              <a:t> / </a:t>
            </a:r>
            <a:r>
              <a:rPr lang="en-US" altLang="ko-KR" dirty="0" err="1"/>
              <a:t>centeredSlide</a:t>
            </a:r>
            <a:r>
              <a:rPr lang="en-US" altLang="ko-KR" dirty="0"/>
              <a:t> / loop / </a:t>
            </a:r>
            <a:r>
              <a:rPr lang="en-US" altLang="ko-KR" dirty="0" err="1"/>
              <a:t>autoplay</a:t>
            </a:r>
            <a:r>
              <a:rPr lang="en-US" altLang="ko-KR" dirty="0"/>
              <a:t> </a:t>
            </a:r>
            <a:r>
              <a:rPr lang="ko-KR" altLang="en-US" dirty="0"/>
              <a:t>옵션 추가하기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0766301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88A97C9-889F-5300-6078-56F598BFE1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982" y="266209"/>
            <a:ext cx="10278036" cy="6325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711265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C89569D-1053-3B39-6BE5-E02CF0D14DAD}"/>
              </a:ext>
            </a:extLst>
          </p:cNvPr>
          <p:cNvSpPr txBox="1"/>
          <p:nvPr/>
        </p:nvSpPr>
        <p:spPr>
          <a:xfrm>
            <a:off x="227902" y="396504"/>
            <a:ext cx="10568730" cy="341632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SWIPER PROMOTION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swiperPromotion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Swiper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".promotion .swiper"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direction: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"horizontal"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기본 값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slidesPerView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한번에 보여줄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spaceBetween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아이템간 거리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centeredSlides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슬라이드 센터 여부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loop: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루프 </a:t>
            </a:r>
            <a:r>
              <a:rPr lang="ko-KR" altLang="en-US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여브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autolay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자동 재생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변경 시간 설정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delay: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5000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417721168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CSS </a:t>
            </a:r>
            <a:r>
              <a:rPr lang="ko-KR" altLang="en-US" dirty="0"/>
              <a:t>수정하기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F5CD16B8-1DCC-6A71-E5E6-4DF15DD9BB47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C6500739-E86B-4A94-F46B-0ECB59F1FED3}"/>
              </a:ext>
            </a:extLst>
          </p:cNvPr>
          <p:cNvSpPr txBox="1">
            <a:spLocks/>
          </p:cNvSpPr>
          <p:nvPr/>
        </p:nvSpPr>
        <p:spPr>
          <a:xfrm>
            <a:off x="676183" y="14807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Swiper </a:t>
            </a:r>
            <a:r>
              <a:rPr lang="ko-KR" altLang="en-US" dirty="0"/>
              <a:t>배경색 제거</a:t>
            </a:r>
            <a:endParaRPr lang="en-US" altLang="ko-KR" dirty="0"/>
          </a:p>
          <a:p>
            <a:r>
              <a:rPr lang="en-US" altLang="ko-KR" dirty="0"/>
              <a:t>Swiper </a:t>
            </a:r>
            <a:r>
              <a:rPr lang="ko-KR" altLang="en-US" dirty="0"/>
              <a:t>동작을 확인하기</a:t>
            </a:r>
            <a:endParaRPr lang="en-US" altLang="ko-KR" dirty="0"/>
          </a:p>
          <a:p>
            <a:r>
              <a:rPr lang="ko-KR" altLang="en-US" dirty="0"/>
              <a:t>보여지는 슬라이드의 클래스명 확인</a:t>
            </a:r>
            <a:r>
              <a:rPr lang="en-US" altLang="ko-KR" dirty="0"/>
              <a:t>(active)</a:t>
            </a:r>
          </a:p>
          <a:p>
            <a:r>
              <a:rPr lang="ko-KR" altLang="en-US" dirty="0"/>
              <a:t>양 옆 슬라이드 반투명 처리</a:t>
            </a:r>
            <a:endParaRPr lang="en-US" altLang="ko-KR" dirty="0"/>
          </a:p>
          <a:p>
            <a:r>
              <a:rPr lang="ko-KR" altLang="en-US" dirty="0"/>
              <a:t>자세히 보기 버튼 위치 및 크기 조절</a:t>
            </a:r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045541410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253764E-C4AB-F6CF-FC09-B843FE564EAA}"/>
              </a:ext>
            </a:extLst>
          </p:cNvPr>
          <p:cNvSpPr txBox="1"/>
          <p:nvPr/>
        </p:nvSpPr>
        <p:spPr>
          <a:xfrm>
            <a:off x="542200" y="415620"/>
            <a:ext cx="8923790" cy="56323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.notice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.promotion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.swiper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.swiper-wrapper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.notice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.promotion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.swiper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.swiper-wrapper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.swiper-slide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opacity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0.5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0.2s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.notice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.promotion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.swiper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.swiper-wrapper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.swiper-slide-active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opacity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US" altLang="ko-KR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.notice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.promotion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.swiper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.swiper-wrapper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.swiper-slide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btn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150px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absolute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bottom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186064643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페이지네이션</a:t>
            </a:r>
            <a:r>
              <a:rPr lang="ko-KR" altLang="en-US" dirty="0"/>
              <a:t> </a:t>
            </a:r>
            <a:r>
              <a:rPr lang="en-US" altLang="ko-KR" dirty="0"/>
              <a:t>/ </a:t>
            </a:r>
            <a:r>
              <a:rPr lang="ko-KR" altLang="en-US" dirty="0"/>
              <a:t>이동 버튼 추가하기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ED6F6348-3F1B-D2E8-F92A-9866962BEDFD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Swiper </a:t>
            </a:r>
            <a:r>
              <a:rPr lang="ko-KR" altLang="en-US" dirty="0"/>
              <a:t>에서 제공하는 </a:t>
            </a:r>
            <a:r>
              <a:rPr lang="en-US" altLang="ko-KR" dirty="0"/>
              <a:t>pagination / </a:t>
            </a:r>
            <a:r>
              <a:rPr lang="en-US" altLang="ko-KR" dirty="0" err="1"/>
              <a:t>prev</a:t>
            </a:r>
            <a:r>
              <a:rPr lang="en-US" altLang="ko-KR" dirty="0"/>
              <a:t> / next </a:t>
            </a:r>
            <a:r>
              <a:rPr lang="ko-KR" altLang="en-US" dirty="0"/>
              <a:t>버튼 추가하기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Swiper </a:t>
            </a:r>
            <a:r>
              <a:rPr lang="ko-KR" altLang="en-US" dirty="0"/>
              <a:t>생성자에 옵션 추가하기</a:t>
            </a:r>
            <a:r>
              <a:rPr lang="en-US" altLang="ko-KR" dirty="0"/>
              <a:t>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1E2F95-F65E-B39D-97A8-6F92B36BFCA6}"/>
              </a:ext>
            </a:extLst>
          </p:cNvPr>
          <p:cNvSpPr txBox="1"/>
          <p:nvPr/>
        </p:nvSpPr>
        <p:spPr>
          <a:xfrm>
            <a:off x="838200" y="2256206"/>
            <a:ext cx="8235892" cy="92333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"swiper-pagination"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"swiper-button-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prev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"swiper-button-next"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517692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C89569D-1053-3B39-6BE5-E02CF0D14DAD}"/>
              </a:ext>
            </a:extLst>
          </p:cNvPr>
          <p:cNvSpPr txBox="1"/>
          <p:nvPr/>
        </p:nvSpPr>
        <p:spPr>
          <a:xfrm>
            <a:off x="227902" y="396504"/>
            <a:ext cx="10568730" cy="590931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SWIPER PROMOTION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swiperPromotion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Swiper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".promotion .swiper"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direction: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"horizontal"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기본 값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slidesPerView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한번에 보여줄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spaceBetween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아이템간 거리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centeredSlides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슬라이드 센터 여부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loop: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루프 </a:t>
            </a:r>
            <a:r>
              <a:rPr lang="ko-KR" altLang="en-US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여브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autolay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자동 재생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변경 시간 설정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delay: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5000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dirty="0">
                <a:solidFill>
                  <a:srgbClr val="9CDCFE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disableOnInteraction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pagination: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".promotion .swiper-pagination"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pagination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을 할 </a:t>
            </a:r>
            <a:r>
              <a:rPr lang="ko-KR" altLang="en-US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엘리먼트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클래스 설정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clickable: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클릭 가능 여부 설정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navigation: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prevEl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".promotion .swiper-button-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prev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이전 버튼 클래스 설정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nextEl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".promotion .swiper-button-next"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이후 버튼 클래스 설정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3781466498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페이지네이션</a:t>
            </a:r>
            <a:r>
              <a:rPr lang="ko-KR" altLang="en-US" dirty="0"/>
              <a:t> </a:t>
            </a:r>
            <a:r>
              <a:rPr lang="en-US" altLang="ko-KR" dirty="0"/>
              <a:t>CSS </a:t>
            </a:r>
            <a:r>
              <a:rPr lang="ko-KR" altLang="en-US" dirty="0"/>
              <a:t>수정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ED6F6348-3F1B-D2E8-F92A-9866962BEDFD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Pagination</a:t>
            </a:r>
            <a:r>
              <a:rPr lang="ko-KR" altLang="en-US" dirty="0"/>
              <a:t> 동작 및 클래스 확인하기</a:t>
            </a:r>
            <a:endParaRPr lang="en-US" altLang="ko-KR" dirty="0"/>
          </a:p>
          <a:p>
            <a:r>
              <a:rPr lang="ko-KR" altLang="en-US" dirty="0"/>
              <a:t>각각 </a:t>
            </a:r>
            <a:r>
              <a:rPr lang="en-US" altLang="ko-KR" dirty="0"/>
              <a:t>bullet </a:t>
            </a:r>
            <a:r>
              <a:rPr lang="ko-KR" altLang="en-US" dirty="0"/>
              <a:t>크기 설정</a:t>
            </a:r>
            <a:endParaRPr lang="en-US" altLang="ko-KR" dirty="0"/>
          </a:p>
          <a:p>
            <a:r>
              <a:rPr lang="ko-KR" altLang="en-US" dirty="0"/>
              <a:t>선택 효과 설정</a:t>
            </a:r>
            <a:endParaRPr lang="en-US" altLang="ko-KR" dirty="0"/>
          </a:p>
          <a:p>
            <a:pPr lvl="1"/>
            <a:r>
              <a:rPr lang="ko-KR" altLang="en-US" dirty="0"/>
              <a:t>백그라운드 이미지 조절</a:t>
            </a:r>
            <a:endParaRPr lang="en-US" altLang="ko-KR" dirty="0"/>
          </a:p>
          <a:p>
            <a:pPr lvl="1"/>
            <a:r>
              <a:rPr lang="ko-KR" altLang="en-US" dirty="0"/>
              <a:t>백그라운드 컬러 제거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투명하게 처리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943199699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14C09F7-1995-DBFA-8F6C-7FB6EC3B219E}"/>
              </a:ext>
            </a:extLst>
          </p:cNvPr>
          <p:cNvSpPr txBox="1"/>
          <p:nvPr/>
        </p:nvSpPr>
        <p:spPr>
          <a:xfrm>
            <a:off x="1075887" y="1166842"/>
            <a:ext cx="9326461" cy="369331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.notice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.promotion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.swiper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.swiper-pagination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.notice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.promotion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.swiper-pagination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.swiper-pagination-bullet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12px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12px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.notice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.promotion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.swiper-pagination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.swiper-pagination-bullet-active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background-image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"../images/promotion_on.png"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background-size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cover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transparent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270973027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이동 버튼 </a:t>
            </a:r>
            <a:r>
              <a:rPr lang="en-US" altLang="ko-KR" dirty="0"/>
              <a:t>CSS </a:t>
            </a:r>
            <a:r>
              <a:rPr lang="ko-KR" altLang="en-US" dirty="0"/>
              <a:t>수정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ED6F6348-3F1B-D2E8-F92A-9866962BEDFD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버튼 위치부터 확인 </a:t>
            </a:r>
            <a:r>
              <a:rPr lang="en-US" altLang="ko-KR" dirty="0">
                <a:sym typeface="Wingdings" panose="05000000000000000000" pitchFamily="2" charset="2"/>
              </a:rPr>
              <a:t>position: absolute; / top: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300px;</a:t>
            </a:r>
          </a:p>
          <a:p>
            <a:r>
              <a:rPr lang="ko-KR" altLang="en-US" dirty="0"/>
              <a:t>버튼 스타일 수정</a:t>
            </a:r>
            <a:endParaRPr lang="en-US" altLang="ko-KR" dirty="0"/>
          </a:p>
          <a:p>
            <a:pPr lvl="1"/>
            <a:r>
              <a:rPr lang="en-US" altLang="ko-KR" dirty="0"/>
              <a:t>Width / height : 55px;</a:t>
            </a:r>
          </a:p>
          <a:p>
            <a:pPr lvl="1"/>
            <a:r>
              <a:rPr lang="en-US" altLang="ko-KR" dirty="0"/>
              <a:t>Border: 2px solid #333;</a:t>
            </a:r>
          </a:p>
          <a:p>
            <a:pPr lvl="1"/>
            <a:r>
              <a:rPr lang="en-US" altLang="ko-KR" dirty="0"/>
              <a:t>Color: #333;</a:t>
            </a:r>
          </a:p>
          <a:p>
            <a:pPr lvl="1"/>
            <a:r>
              <a:rPr lang="en-US" altLang="ko-KR" dirty="0"/>
              <a:t>Border-radius: 50%;</a:t>
            </a:r>
          </a:p>
          <a:p>
            <a:pPr lvl="1"/>
            <a:r>
              <a:rPr lang="en-US" altLang="ko-KR" dirty="0"/>
              <a:t>Cursor: pointer;</a:t>
            </a:r>
          </a:p>
          <a:p>
            <a:r>
              <a:rPr lang="ko-KR" altLang="en-US" dirty="0"/>
              <a:t>화살표 크기도 수정하기 </a:t>
            </a:r>
            <a:r>
              <a:rPr lang="en-US" altLang="ko-KR" dirty="0">
                <a:sym typeface="Wingdings" panose="05000000000000000000" pitchFamily="2" charset="2"/>
              </a:rPr>
              <a:t> after </a:t>
            </a:r>
            <a:r>
              <a:rPr lang="ko-KR" altLang="en-US" dirty="0">
                <a:sym typeface="Wingdings" panose="05000000000000000000" pitchFamily="2" charset="2"/>
              </a:rPr>
              <a:t>의 폰트 사이즈 수정</a:t>
            </a:r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670190803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6C8156A-301A-FCB4-644D-A3CB1442C5C0}"/>
              </a:ext>
            </a:extLst>
          </p:cNvPr>
          <p:cNvSpPr txBox="1"/>
          <p:nvPr/>
        </p:nvSpPr>
        <p:spPr>
          <a:xfrm>
            <a:off x="1008776" y="868952"/>
            <a:ext cx="7464104" cy="480131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.notice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.promotion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.swiper-button-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prev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.notice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.promotion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.swiper-button-next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55px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55px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solid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#333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#333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border-radius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50%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absolute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cursor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pointer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z-index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.notice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.promotion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swiper-button-prev:after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.notice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.promotion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swiper-button-next:after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25px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59257225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이동 버튼 위치 지정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ED6F6348-3F1B-D2E8-F92A-9866962BEDFD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Position: absolute; </a:t>
            </a:r>
            <a:r>
              <a:rPr lang="ko-KR" altLang="en-US" dirty="0"/>
              <a:t>는 이미 지정된 상태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Left:</a:t>
            </a:r>
            <a:r>
              <a:rPr lang="ko-KR" altLang="en-US" dirty="0"/>
              <a:t> </a:t>
            </a:r>
            <a:r>
              <a:rPr lang="en-US" altLang="ko-KR" dirty="0"/>
              <a:t>400px?</a:t>
            </a:r>
            <a:r>
              <a:rPr lang="ko-KR" altLang="en-US" dirty="0"/>
              <a:t> </a:t>
            </a:r>
            <a:r>
              <a:rPr lang="en-US" altLang="ko-KR" dirty="0"/>
              <a:t>/</a:t>
            </a:r>
            <a:r>
              <a:rPr lang="ko-KR" altLang="en-US" dirty="0"/>
              <a:t> </a:t>
            </a:r>
            <a:r>
              <a:rPr lang="en-US" altLang="ko-KR" dirty="0"/>
              <a:t>right: 400px?</a:t>
            </a:r>
          </a:p>
          <a:p>
            <a:r>
              <a:rPr lang="ko-KR" altLang="en-US" dirty="0"/>
              <a:t>반응형 확인하기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Left: 50% / translate(-550px,</a:t>
            </a:r>
            <a:r>
              <a:rPr lang="ko-KR" altLang="en-US" dirty="0"/>
              <a:t> </a:t>
            </a:r>
            <a:r>
              <a:rPr lang="en-US" altLang="ko-KR" dirty="0"/>
              <a:t>0);</a:t>
            </a:r>
          </a:p>
          <a:p>
            <a:r>
              <a:rPr lang="en-US" altLang="ko-KR" dirty="0"/>
              <a:t>Right: 50% / translate(550px,</a:t>
            </a:r>
            <a:r>
              <a:rPr lang="ko-KR" altLang="en-US" dirty="0"/>
              <a:t> </a:t>
            </a:r>
            <a:r>
              <a:rPr lang="en-US" altLang="ko-KR" dirty="0"/>
              <a:t>0);</a:t>
            </a:r>
          </a:p>
          <a:p>
            <a:r>
              <a:rPr lang="en-US" altLang="ko-KR" dirty="0"/>
              <a:t>Promotion </a:t>
            </a:r>
            <a:r>
              <a:rPr lang="ko-KR" altLang="en-US" dirty="0"/>
              <a:t>크기를 기반으로 배치하기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단 일정 크기 부터는 반응형 필요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253545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791958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화살표 함수와</a:t>
            </a:r>
            <a:endParaRPr lang="en-US" altLang="ko-KR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this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39012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1A5C91D-E2F4-E924-F4AB-48C332F2BF93}"/>
              </a:ext>
            </a:extLst>
          </p:cNvPr>
          <p:cNvSpPr txBox="1"/>
          <p:nvPr/>
        </p:nvSpPr>
        <p:spPr>
          <a:xfrm>
            <a:off x="1218501" y="1274208"/>
            <a:ext cx="5702416" cy="31393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.notice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.promotion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.swiper-button-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prev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50%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transform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translate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-550px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.notice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.promotion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.swiper-button-next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50%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transform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translate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550px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1884466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Promotion </a:t>
            </a:r>
            <a:r>
              <a:rPr lang="ko-KR" altLang="en-US" dirty="0"/>
              <a:t>에 </a:t>
            </a:r>
            <a:r>
              <a:rPr lang="en-US" altLang="ko-KR" dirty="0"/>
              <a:t>overflow </a:t>
            </a:r>
            <a:r>
              <a:rPr lang="ko-KR" altLang="en-US" dirty="0"/>
              <a:t>지정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ED6F6348-3F1B-D2E8-F92A-9866962BEDFD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Swiper </a:t>
            </a:r>
            <a:r>
              <a:rPr lang="ko-KR" altLang="en-US" dirty="0"/>
              <a:t>의 크기로 인해 가로 스크롤 발생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Promotion </a:t>
            </a:r>
            <a:r>
              <a:rPr lang="ko-KR" altLang="en-US" dirty="0"/>
              <a:t>에 </a:t>
            </a:r>
            <a:r>
              <a:rPr lang="en-US" altLang="ko-KR" dirty="0"/>
              <a:t>overflow: hidden; </a:t>
            </a:r>
            <a:r>
              <a:rPr lang="ko-KR" altLang="en-US" dirty="0"/>
              <a:t>설정으로 스크롤 없애기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471992303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Autoplay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ED6F6348-3F1B-D2E8-F92A-9866962BEDFD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Pagination </a:t>
            </a:r>
            <a:r>
              <a:rPr lang="ko-KR" altLang="en-US" dirty="0"/>
              <a:t>에 재생</a:t>
            </a:r>
            <a:r>
              <a:rPr lang="en-US" altLang="ko-KR" dirty="0"/>
              <a:t>, </a:t>
            </a:r>
            <a:r>
              <a:rPr lang="ko-KR" altLang="en-US" dirty="0"/>
              <a:t>멈춤 버튼을 만드는 것은 고통 스러우니 공지사항의 </a:t>
            </a:r>
            <a:r>
              <a:rPr lang="en-US" altLang="ko-KR" dirty="0"/>
              <a:t>+ </a:t>
            </a:r>
            <a:r>
              <a:rPr lang="ko-KR" altLang="en-US" dirty="0"/>
              <a:t>버튼에 </a:t>
            </a:r>
            <a:r>
              <a:rPr lang="en-US" altLang="ko-KR" dirty="0" err="1"/>
              <a:t>autoplay</a:t>
            </a:r>
            <a:r>
              <a:rPr lang="en-US" altLang="ko-KR" dirty="0"/>
              <a:t> </a:t>
            </a:r>
            <a:r>
              <a:rPr lang="ko-KR" altLang="en-US" dirty="0"/>
              <a:t>멈춤</a:t>
            </a:r>
            <a:r>
              <a:rPr lang="en-US" altLang="ko-KR" dirty="0"/>
              <a:t>, </a:t>
            </a:r>
            <a:r>
              <a:rPr lang="ko-KR" altLang="en-US" dirty="0"/>
              <a:t>재시작 기능을 넣어 봅시다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&lt;a&gt; </a:t>
            </a:r>
            <a:r>
              <a:rPr lang="ko-KR" altLang="en-US" dirty="0"/>
              <a:t>태그에 </a:t>
            </a:r>
            <a:r>
              <a:rPr lang="en-US" altLang="ko-KR" dirty="0"/>
              <a:t>onclick </a:t>
            </a:r>
            <a:r>
              <a:rPr lang="ko-KR" altLang="en-US" dirty="0"/>
              <a:t>주기</a:t>
            </a:r>
            <a:r>
              <a:rPr lang="en-US" altLang="ko-KR" dirty="0"/>
              <a:t>!</a:t>
            </a:r>
          </a:p>
          <a:p>
            <a:r>
              <a:rPr lang="en-US" altLang="ko-KR" dirty="0" err="1"/>
              <a:t>Js</a:t>
            </a:r>
            <a:r>
              <a:rPr lang="en-US" altLang="ko-KR" dirty="0"/>
              <a:t> </a:t>
            </a:r>
            <a:r>
              <a:rPr lang="ko-KR" altLang="en-US" dirty="0"/>
              <a:t>파일에 함수 생성</a:t>
            </a:r>
            <a:endParaRPr lang="en-US" altLang="ko-KR" dirty="0"/>
          </a:p>
          <a:p>
            <a:r>
              <a:rPr lang="en-US" altLang="ko-KR" dirty="0"/>
              <a:t>Swiper</a:t>
            </a:r>
            <a:r>
              <a:rPr lang="ko-KR" altLang="en-US" dirty="0"/>
              <a:t>의 </a:t>
            </a:r>
            <a:r>
              <a:rPr lang="en-US" altLang="ko-KR" dirty="0" err="1"/>
              <a:t>autoplay</a:t>
            </a:r>
            <a:r>
              <a:rPr lang="en-US" altLang="ko-KR" dirty="0"/>
              <a:t> </a:t>
            </a:r>
            <a:r>
              <a:rPr lang="ko-KR" altLang="en-US" dirty="0"/>
              <a:t>관련 함수</a:t>
            </a:r>
            <a:endParaRPr lang="en-US" altLang="ko-KR" dirty="0"/>
          </a:p>
          <a:p>
            <a:pPr lvl="1"/>
            <a:r>
              <a:rPr lang="en-US" altLang="ko-KR" dirty="0"/>
              <a:t>.</a:t>
            </a:r>
            <a:r>
              <a:rPr lang="en-US" altLang="ko-KR" dirty="0" err="1"/>
              <a:t>autoplay.start</a:t>
            </a:r>
            <a:r>
              <a:rPr lang="en-US" altLang="ko-KR" dirty="0"/>
              <a:t>() / .</a:t>
            </a:r>
            <a:r>
              <a:rPr lang="en-US" altLang="ko-KR" dirty="0" err="1"/>
              <a:t>autoplay.stop</a:t>
            </a:r>
            <a:r>
              <a:rPr lang="en-US" altLang="ko-KR" dirty="0"/>
              <a:t>()</a:t>
            </a:r>
          </a:p>
          <a:p>
            <a:r>
              <a:rPr lang="en-US" altLang="ko-KR" dirty="0" err="1"/>
              <a:t>Autoplay.stop</a:t>
            </a:r>
            <a:r>
              <a:rPr lang="en-US" altLang="ko-KR" dirty="0"/>
              <a:t>() </a:t>
            </a:r>
            <a:r>
              <a:rPr lang="ko-KR" altLang="en-US" dirty="0"/>
              <a:t>적용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/>
              <a:t>어</a:t>
            </a:r>
            <a:r>
              <a:rPr lang="en-US" altLang="ko-KR" dirty="0"/>
              <a:t>? </a:t>
            </a:r>
            <a:r>
              <a:rPr lang="ko-KR" altLang="en-US" dirty="0"/>
              <a:t>그런데 </a:t>
            </a:r>
            <a:r>
              <a:rPr lang="ko-KR" altLang="en-US" dirty="0" err="1"/>
              <a:t>안먹네요</a:t>
            </a:r>
            <a:r>
              <a:rPr lang="en-US" altLang="ko-KR" dirty="0"/>
              <a:t>?</a:t>
            </a: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868579657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1A11228-5789-5504-1863-C54793C96BBE}"/>
              </a:ext>
            </a:extLst>
          </p:cNvPr>
          <p:cNvSpPr txBox="1"/>
          <p:nvPr/>
        </p:nvSpPr>
        <p:spPr>
          <a:xfrm>
            <a:off x="564159" y="712793"/>
            <a:ext cx="9284515" cy="92333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onclick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controlAutoPlay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()"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"material-symbols-outlined"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add_circle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1208272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Autoplay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ED6F6348-3F1B-D2E8-F92A-9866962BEDFD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&lt;a&gt; </a:t>
            </a:r>
            <a:r>
              <a:rPr lang="ko-KR" altLang="en-US" dirty="0"/>
              <a:t>태그의 특성 상 </a:t>
            </a:r>
            <a:r>
              <a:rPr lang="en-US" altLang="ko-KR" dirty="0" err="1"/>
              <a:t>href</a:t>
            </a:r>
            <a:r>
              <a:rPr lang="ko-KR" altLang="en-US" dirty="0"/>
              <a:t> 로 인해 페이지를 새로 고침</a:t>
            </a:r>
            <a:endParaRPr lang="en-US" altLang="ko-KR" dirty="0"/>
          </a:p>
          <a:p>
            <a:r>
              <a:rPr lang="ko-KR" altLang="en-US" dirty="0">
                <a:sym typeface="Wingdings" panose="05000000000000000000" pitchFamily="2" charset="2"/>
              </a:rPr>
              <a:t>이를 해결하기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위해 </a:t>
            </a:r>
            <a:r>
              <a:rPr lang="en-US" altLang="ko-KR" dirty="0" err="1">
                <a:sym typeface="Wingdings" panose="05000000000000000000" pitchFamily="2" charset="2"/>
              </a:rPr>
              <a:t>href</a:t>
            </a:r>
            <a:r>
              <a:rPr lang="en-US" altLang="ko-KR" dirty="0">
                <a:sym typeface="Wingdings" panose="05000000000000000000" pitchFamily="2" charset="2"/>
              </a:rPr>
              <a:t>=“</a:t>
            </a:r>
            <a:r>
              <a:rPr lang="en-US" altLang="ko-KR" dirty="0" err="1">
                <a:sym typeface="Wingdings" panose="05000000000000000000" pitchFamily="2" charset="2"/>
              </a:rPr>
              <a:t>javascript</a:t>
            </a:r>
            <a:r>
              <a:rPr lang="en-US" altLang="ko-KR" dirty="0">
                <a:sym typeface="Wingdings" panose="05000000000000000000" pitchFamily="2" charset="2"/>
              </a:rPr>
              <a:t>:</a:t>
            </a:r>
            <a:r>
              <a:rPr lang="ko-KR" altLang="en-US" dirty="0" err="1">
                <a:sym typeface="Wingdings" panose="05000000000000000000" pitchFamily="2" charset="2"/>
              </a:rPr>
              <a:t>함수명</a:t>
            </a:r>
            <a:r>
              <a:rPr lang="en-US" altLang="ko-KR" dirty="0">
                <a:sym typeface="Wingdings" panose="05000000000000000000" pitchFamily="2" charset="2"/>
              </a:rPr>
              <a:t>();” </a:t>
            </a:r>
            <a:r>
              <a:rPr lang="ko-KR" altLang="en-US" dirty="0">
                <a:sym typeface="Wingdings" panose="05000000000000000000" pitchFamily="2" charset="2"/>
              </a:rPr>
              <a:t>을 사용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/>
              <a:t>A</a:t>
            </a:r>
            <a:r>
              <a:rPr lang="ko-KR" altLang="en-US" dirty="0"/>
              <a:t> 태그의 효과는 쓰고 싶지만</a:t>
            </a:r>
            <a:r>
              <a:rPr lang="en-US" altLang="ko-KR" dirty="0"/>
              <a:t>, </a:t>
            </a:r>
            <a:r>
              <a:rPr lang="ko-KR" altLang="en-US" dirty="0"/>
              <a:t>페이지 새로 고침을 막으려면</a:t>
            </a:r>
            <a:endParaRPr lang="en-US" altLang="ko-KR" dirty="0"/>
          </a:p>
          <a:p>
            <a:pPr lvl="1"/>
            <a:r>
              <a:rPr lang="en-US" altLang="ko-KR" dirty="0"/>
              <a:t>&lt;a </a:t>
            </a:r>
            <a:r>
              <a:rPr lang="en-US" altLang="ko-KR" dirty="0" err="1"/>
              <a:t>href</a:t>
            </a:r>
            <a:r>
              <a:rPr lang="en-US" altLang="ko-KR" dirty="0"/>
              <a:t>=“</a:t>
            </a:r>
            <a:r>
              <a:rPr lang="en-US" altLang="ko-KR" dirty="0" err="1"/>
              <a:t>javascript:void</a:t>
            </a:r>
            <a:r>
              <a:rPr lang="en-US" altLang="ko-KR" dirty="0"/>
              <a:t>(0);”&gt; </a:t>
            </a:r>
            <a:r>
              <a:rPr lang="ko-KR" altLang="en-US" dirty="0"/>
              <a:t>사용</a:t>
            </a:r>
            <a:endParaRPr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D507EB-1B6D-4B3A-3305-197C2205D33A}"/>
              </a:ext>
            </a:extLst>
          </p:cNvPr>
          <p:cNvSpPr txBox="1"/>
          <p:nvPr/>
        </p:nvSpPr>
        <p:spPr>
          <a:xfrm>
            <a:off x="622395" y="4487839"/>
            <a:ext cx="9559784" cy="92333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javascript:stopAutoPlay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();"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"material-symbols-outlined"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add_circle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4898070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Autoplay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ED6F6348-3F1B-D2E8-F92A-9866962BEDFD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err="1"/>
              <a:t>swiperPromotion</a:t>
            </a:r>
            <a:r>
              <a:rPr lang="en-US" altLang="ko-KR" dirty="0"/>
              <a:t> </a:t>
            </a:r>
            <a:r>
              <a:rPr lang="ko-KR" altLang="en-US" dirty="0"/>
              <a:t>의 값을 </a:t>
            </a:r>
            <a:r>
              <a:rPr lang="en-US" altLang="ko-KR" dirty="0"/>
              <a:t>console.log </a:t>
            </a:r>
            <a:r>
              <a:rPr lang="ko-KR" altLang="en-US" dirty="0"/>
              <a:t>로 </a:t>
            </a:r>
            <a:r>
              <a:rPr lang="ko-KR" altLang="en-US" dirty="0" err="1"/>
              <a:t>찍어보기</a:t>
            </a:r>
            <a:endParaRPr lang="en-US" altLang="ko-KR" dirty="0"/>
          </a:p>
          <a:p>
            <a:r>
              <a:rPr lang="en-US" altLang="ko-KR" dirty="0" err="1"/>
              <a:t>swiperPromotion.autoplay.running</a:t>
            </a:r>
            <a:r>
              <a:rPr lang="en-US" altLang="ko-KR" dirty="0"/>
              <a:t> </a:t>
            </a:r>
            <a:r>
              <a:rPr lang="ko-KR" altLang="en-US" dirty="0"/>
              <a:t>값에 따라 </a:t>
            </a:r>
            <a:r>
              <a:rPr lang="en-US" altLang="ko-KR" dirty="0"/>
              <a:t>stop / start </a:t>
            </a:r>
            <a:r>
              <a:rPr lang="ko-KR" altLang="en-US" dirty="0"/>
              <a:t>여부 결정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087638172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AA2500F-635C-2767-1C50-1CA0FDC9658C}"/>
              </a:ext>
            </a:extLst>
          </p:cNvPr>
          <p:cNvSpPr txBox="1"/>
          <p:nvPr/>
        </p:nvSpPr>
        <p:spPr>
          <a:xfrm>
            <a:off x="664827" y="599136"/>
            <a:ext cx="7195657" cy="203132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controlAutoPlay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swiperPromotion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autoplay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running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swiperPromotion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autoplay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stop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swiperPromotion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autoplay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start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62705318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Promotion Toggle</a:t>
            </a:r>
            <a:endParaRPr lang="ko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ED6F6348-3F1B-D2E8-F92A-9866962BEDFD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Promotion section </a:t>
            </a:r>
            <a:r>
              <a:rPr lang="ko-KR" altLang="en-US" dirty="0" err="1"/>
              <a:t>토글</a:t>
            </a:r>
            <a:r>
              <a:rPr lang="ko-KR" altLang="en-US" dirty="0"/>
              <a:t> 기능 추가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Toggle </a:t>
            </a:r>
            <a:r>
              <a:rPr lang="ko-KR" altLang="en-US" dirty="0"/>
              <a:t>용 버튼에 클래스 주기</a:t>
            </a:r>
            <a:r>
              <a:rPr lang="en-US" altLang="ko-KR" dirty="0"/>
              <a:t>!</a:t>
            </a:r>
          </a:p>
          <a:p>
            <a:pPr lvl="1"/>
            <a:r>
              <a:rPr lang="en-US" altLang="ko-KR" dirty="0" err="1"/>
              <a:t>Javascript:void</a:t>
            </a:r>
            <a:r>
              <a:rPr lang="en-US" altLang="ko-KR" dirty="0"/>
              <a:t>(0); </a:t>
            </a:r>
            <a:r>
              <a:rPr lang="ko-KR" altLang="en-US" dirty="0"/>
              <a:t>처리</a:t>
            </a:r>
            <a:endParaRPr lang="en-US" altLang="ko-KR" dirty="0"/>
          </a:p>
          <a:p>
            <a:r>
              <a:rPr lang="en-US" altLang="ko-KR" dirty="0"/>
              <a:t>JS </a:t>
            </a:r>
            <a:r>
              <a:rPr lang="ko-KR" altLang="en-US" dirty="0"/>
              <a:t>에서 버튼에 </a:t>
            </a:r>
            <a:r>
              <a:rPr lang="en-US" altLang="ko-KR" dirty="0" err="1"/>
              <a:t>addEventListener</a:t>
            </a:r>
            <a:r>
              <a:rPr lang="en-US" altLang="ko-KR" dirty="0"/>
              <a:t> </a:t>
            </a:r>
            <a:r>
              <a:rPr lang="ko-KR" altLang="en-US" dirty="0"/>
              <a:t>추가</a:t>
            </a:r>
            <a:endParaRPr lang="en-US" altLang="ko-KR" dirty="0"/>
          </a:p>
          <a:p>
            <a:pPr lvl="1"/>
            <a:r>
              <a:rPr lang="en-US" altLang="ko-KR" dirty="0"/>
              <a:t>Promotion </a:t>
            </a:r>
            <a:r>
              <a:rPr lang="ko-KR" altLang="en-US" dirty="0"/>
              <a:t>에 </a:t>
            </a:r>
            <a:r>
              <a:rPr lang="en-US" altLang="ko-KR" dirty="0"/>
              <a:t>hide </a:t>
            </a:r>
            <a:r>
              <a:rPr lang="ko-KR" altLang="en-US" dirty="0"/>
              <a:t>클래스 추가 </a:t>
            </a:r>
            <a:r>
              <a:rPr lang="en-US" altLang="ko-KR" dirty="0"/>
              <a:t>/ </a:t>
            </a:r>
            <a:r>
              <a:rPr lang="ko-KR" altLang="en-US" dirty="0"/>
              <a:t>삭제 처리</a:t>
            </a:r>
            <a:endParaRPr lang="en-US" altLang="ko-KR" dirty="0"/>
          </a:p>
          <a:p>
            <a:r>
              <a:rPr lang="en-US" altLang="ko-KR" dirty="0"/>
              <a:t>CSS </a:t>
            </a:r>
            <a:r>
              <a:rPr lang="ko-KR" altLang="en-US" dirty="0"/>
              <a:t>에서 </a:t>
            </a:r>
            <a:r>
              <a:rPr lang="en-US" altLang="ko-KR" dirty="0"/>
              <a:t>promotion </a:t>
            </a:r>
            <a:r>
              <a:rPr lang="ko-KR" altLang="en-US" dirty="0"/>
              <a:t>처리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932336113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0D4BC4-8563-0A97-9BCE-97DB006FCE9B}"/>
              </a:ext>
            </a:extLst>
          </p:cNvPr>
          <p:cNvSpPr txBox="1"/>
          <p:nvPr/>
        </p:nvSpPr>
        <p:spPr>
          <a:xfrm>
            <a:off x="241533" y="406190"/>
            <a:ext cx="11708934" cy="230832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endParaRPr lang="en-US" altLang="ko-KR" b="0" dirty="0">
              <a:solidFill>
                <a:srgbClr val="80808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inner__right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스타벅스 프로모션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javascript:void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(0);"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"toggle-promotion"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"material-symbols-outlined"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expand_circle_down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endParaRPr lang="en-US" altLang="ko-KR" dirty="0">
              <a:solidFill>
                <a:srgbClr val="808080"/>
              </a:solidFill>
              <a:latin typeface="Consolas" panose="020B0609020204030204" pitchFamily="49" charset="0"/>
            </a:endParaRPr>
          </a:p>
          <a:p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7D21FA-8A98-95FE-45DC-5F13F5D6CF10}"/>
              </a:ext>
            </a:extLst>
          </p:cNvPr>
          <p:cNvSpPr txBox="1"/>
          <p:nvPr/>
        </p:nvSpPr>
        <p:spPr>
          <a:xfrm>
            <a:off x="241533" y="3106283"/>
            <a:ext cx="6570328" cy="31393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.notice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.promotion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relative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658px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#f6f5ef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overflow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hidden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height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0.4s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.notice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promotion.hide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1FEA3F-8D59-5EB5-98F6-AD9521EEC037}"/>
              </a:ext>
            </a:extLst>
          </p:cNvPr>
          <p:cNvSpPr txBox="1"/>
          <p:nvPr/>
        </p:nvSpPr>
        <p:spPr>
          <a:xfrm>
            <a:off x="10687574" y="2097248"/>
            <a:ext cx="10534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HTML</a:t>
            </a:r>
            <a:endParaRPr lang="ko-KR" altLang="en-US" sz="2400" dirty="0">
              <a:solidFill>
                <a:schemeClr val="bg1"/>
              </a:solidFill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12FDBA-23C2-560C-450E-16CF7436121D}"/>
              </a:ext>
            </a:extLst>
          </p:cNvPr>
          <p:cNvSpPr txBox="1"/>
          <p:nvPr/>
        </p:nvSpPr>
        <p:spPr>
          <a:xfrm>
            <a:off x="5873692" y="5638800"/>
            <a:ext cx="7697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CSS</a:t>
            </a:r>
            <a:endParaRPr lang="ko-KR" altLang="en-US" sz="2400" dirty="0">
              <a:solidFill>
                <a:schemeClr val="bg1"/>
              </a:solidFill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14745229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535A1F3-D2B2-EFE0-E31D-E4C56F8ECB92}"/>
              </a:ext>
            </a:extLst>
          </p:cNvPr>
          <p:cNvSpPr txBox="1"/>
          <p:nvPr/>
        </p:nvSpPr>
        <p:spPr>
          <a:xfrm>
            <a:off x="308645" y="523149"/>
            <a:ext cx="9565197" cy="31393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Toggle Promotion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promotionEl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".promotion"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promotionToggleBtn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".toggle-promotion"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promotionToggleBtn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addEventListener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"click"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promotionEl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classList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contains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"hide"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promotionEl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classList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remove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"hide"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promotionEl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classList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"hide"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00703E-8708-5388-2034-4B67765E3C09}"/>
              </a:ext>
            </a:extLst>
          </p:cNvPr>
          <p:cNvSpPr txBox="1"/>
          <p:nvPr/>
        </p:nvSpPr>
        <p:spPr>
          <a:xfrm>
            <a:off x="8096775" y="2967335"/>
            <a:ext cx="16930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err="1">
                <a:solidFill>
                  <a:schemeClr val="bg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Javascript</a:t>
            </a:r>
            <a:endParaRPr lang="ko-KR" altLang="en-US" sz="2400" dirty="0">
              <a:solidFill>
                <a:schemeClr val="bg1"/>
              </a:solidFill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42489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BDB413A-71DE-363A-C8CD-5CBA5AB115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936" y="278524"/>
            <a:ext cx="10070127" cy="630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259052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Promotion Toggle </a:t>
            </a:r>
            <a:r>
              <a:rPr lang="ko-KR" altLang="en-US" dirty="0"/>
              <a:t>버튼 애니메이션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ED6F6348-3F1B-D2E8-F92A-9866962BEDFD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Promotion section </a:t>
            </a:r>
            <a:r>
              <a:rPr lang="ko-KR" altLang="en-US" dirty="0" err="1"/>
              <a:t>토글</a:t>
            </a:r>
            <a:r>
              <a:rPr lang="ko-KR" altLang="en-US" dirty="0"/>
              <a:t> 버튼 애니메이션 추가하기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보여 졌을 때 </a:t>
            </a:r>
            <a:r>
              <a:rPr lang="en-US" altLang="ko-KR" dirty="0"/>
              <a:t>180deg </a:t>
            </a:r>
            <a:r>
              <a:rPr lang="ko-KR" altLang="en-US" dirty="0"/>
              <a:t>돌아가도록 처리하기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JS </a:t>
            </a:r>
            <a:r>
              <a:rPr lang="ko-KR" altLang="en-US" dirty="0"/>
              <a:t>로만 수정 </a:t>
            </a:r>
            <a:r>
              <a:rPr lang="ko-KR" altLang="en-US" dirty="0" err="1"/>
              <a:t>가즈아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040686220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CB97E85-5826-5230-F3B0-90274D53114A}"/>
              </a:ext>
            </a:extLst>
          </p:cNvPr>
          <p:cNvSpPr txBox="1"/>
          <p:nvPr/>
        </p:nvSpPr>
        <p:spPr>
          <a:xfrm>
            <a:off x="429936" y="321328"/>
            <a:ext cx="10274416" cy="507831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Toggle Promotion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promotionEl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".promotion"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promotionToggleBtn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".toggle-promotion"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promotionToggleIcon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".toggle-promotion span"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promotionToggleBtn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addEventListener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"click"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promotionEl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classList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contains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"hide"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promotionEl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classList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remove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"hide"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promotionEl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classList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"hide"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promotionToggleIcon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transform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"rotate(180deg)"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promotionToggleIcon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transform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"rotate(0deg)"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promotionToggleIcon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transform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"rotate(180deg)"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A42438-4FFD-3334-FDDC-048B81B7D4CB}"/>
              </a:ext>
            </a:extLst>
          </p:cNvPr>
          <p:cNvSpPr txBox="1"/>
          <p:nvPr/>
        </p:nvSpPr>
        <p:spPr>
          <a:xfrm>
            <a:off x="429936" y="5690825"/>
            <a:ext cx="10274416" cy="92333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.notice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inner__right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.toggle-promotion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0.4s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B9DAA7-F7DB-FD96-AF9C-13227B81B000}"/>
              </a:ext>
            </a:extLst>
          </p:cNvPr>
          <p:cNvSpPr txBox="1"/>
          <p:nvPr/>
        </p:nvSpPr>
        <p:spPr>
          <a:xfrm>
            <a:off x="8784672" y="4619966"/>
            <a:ext cx="16930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err="1">
                <a:solidFill>
                  <a:schemeClr val="bg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Javascript</a:t>
            </a:r>
            <a:endParaRPr lang="ko-KR" altLang="en-US" sz="2400" dirty="0">
              <a:solidFill>
                <a:schemeClr val="bg1"/>
              </a:solidFill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8ED66A-ECD4-46D6-E77C-F4B02EA88487}"/>
              </a:ext>
            </a:extLst>
          </p:cNvPr>
          <p:cNvSpPr txBox="1"/>
          <p:nvPr/>
        </p:nvSpPr>
        <p:spPr>
          <a:xfrm>
            <a:off x="9708001" y="6075007"/>
            <a:ext cx="7697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CSS</a:t>
            </a:r>
            <a:endParaRPr lang="ko-KR" altLang="en-US" sz="2400" dirty="0">
              <a:solidFill>
                <a:schemeClr val="bg1"/>
              </a:solidFill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05722668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666452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스크롤에 따른</a:t>
            </a:r>
            <a:endParaRPr lang="en-US" altLang="ko-KR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애니메이션 처리</a:t>
            </a: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!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48194555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Scroll </a:t>
            </a:r>
            <a:r>
              <a:rPr lang="ko-KR" altLang="en-US" dirty="0"/>
              <a:t>발생을 체크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ED6F6348-3F1B-D2E8-F92A-9866962BEDFD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브라우저 레벨에서 발생하는 개념이므로</a:t>
            </a:r>
            <a:endParaRPr lang="en-US" altLang="ko-KR" dirty="0"/>
          </a:p>
          <a:p>
            <a:r>
              <a:rPr lang="en-US" altLang="ko-KR" dirty="0"/>
              <a:t>document </a:t>
            </a:r>
            <a:r>
              <a:rPr lang="en-US" altLang="ko-KR" dirty="0">
                <a:sym typeface="Wingdings" panose="05000000000000000000" pitchFamily="2" charset="2"/>
              </a:rPr>
              <a:t> window </a:t>
            </a:r>
            <a:r>
              <a:rPr lang="ko-KR" altLang="en-US" dirty="0">
                <a:sym typeface="Wingdings" panose="05000000000000000000" pitchFamily="2" charset="2"/>
              </a:rPr>
              <a:t>사용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>
                <a:sym typeface="Wingdings" panose="05000000000000000000" pitchFamily="2" charset="2"/>
              </a:rPr>
              <a:t>콘솔 로그에서 확인하기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endParaRPr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D37E83-7AD5-95D8-C949-CF61DDAD3AFE}"/>
              </a:ext>
            </a:extLst>
          </p:cNvPr>
          <p:cNvSpPr txBox="1"/>
          <p:nvPr/>
        </p:nvSpPr>
        <p:spPr>
          <a:xfrm>
            <a:off x="838200" y="3174882"/>
            <a:ext cx="7676626" cy="175432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SCROLL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scrollYpos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window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addEventListener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"scroll"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scrollYpos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window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scrollY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scrollYpos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3995478485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페이지가 </a:t>
            </a:r>
            <a:r>
              <a:rPr lang="ko-KR" altLang="en-US" dirty="0" err="1"/>
              <a:t>로드되면</a:t>
            </a:r>
            <a:r>
              <a:rPr lang="ko-KR" altLang="en-US" dirty="0"/>
              <a:t> 바로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ED6F6348-3F1B-D2E8-F92A-9866962BEDFD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Visual </a:t>
            </a:r>
            <a:r>
              <a:rPr lang="ko-KR" altLang="en-US" dirty="0"/>
              <a:t>의 애니메이션 재생 필요</a:t>
            </a:r>
            <a:endParaRPr lang="en-US" altLang="ko-KR" dirty="0"/>
          </a:p>
          <a:p>
            <a:r>
              <a:rPr lang="en-US" altLang="ko-KR" dirty="0"/>
              <a:t>Visual </a:t>
            </a:r>
            <a:r>
              <a:rPr lang="ko-KR" altLang="en-US" dirty="0"/>
              <a:t>의</a:t>
            </a:r>
            <a:r>
              <a:rPr lang="en-US" altLang="ko-KR" dirty="0"/>
              <a:t> inner </a:t>
            </a:r>
            <a:r>
              <a:rPr lang="ko-KR" altLang="en-US" dirty="0"/>
              <a:t>클래스에 </a:t>
            </a:r>
            <a:r>
              <a:rPr lang="en-US" altLang="ko-KR" dirty="0"/>
              <a:t>:hover </a:t>
            </a:r>
            <a:r>
              <a:rPr lang="ko-KR" altLang="en-US" dirty="0"/>
              <a:t>로 처리 했던 것으로 클래스로 변경 </a:t>
            </a:r>
            <a:r>
              <a:rPr lang="en-US" altLang="ko-KR" dirty="0">
                <a:sym typeface="Wingdings" panose="05000000000000000000" pitchFamily="2" charset="2"/>
              </a:rPr>
              <a:t> :hover  animate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페이지가 로드 되면 바로 실행되는 함수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en-US" altLang="ko-KR" dirty="0" err="1"/>
              <a:t>Window.onload</a:t>
            </a:r>
            <a:r>
              <a:rPr lang="en-US" altLang="ko-KR" dirty="0"/>
              <a:t>() </a:t>
            </a:r>
            <a:r>
              <a:rPr lang="ko-KR" altLang="en-US" dirty="0"/>
              <a:t>사용</a:t>
            </a:r>
            <a:endParaRPr lang="en-US" altLang="ko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D69D36-4155-131A-21DF-A571FFC36D0E}"/>
              </a:ext>
            </a:extLst>
          </p:cNvPr>
          <p:cNvSpPr txBox="1"/>
          <p:nvPr/>
        </p:nvSpPr>
        <p:spPr>
          <a:xfrm>
            <a:off x="838200" y="5058128"/>
            <a:ext cx="8277836" cy="120032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window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onload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()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visualInner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".visual .inner"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visualInner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classList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"animate"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4247715317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엘살바도르 애니메이션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ED6F6348-3F1B-D2E8-F92A-9866962BEDFD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스크롤 위치 찾기</a:t>
            </a:r>
            <a:r>
              <a:rPr lang="en-US" altLang="ko-KR" dirty="0"/>
              <a:t>! </a:t>
            </a:r>
            <a:r>
              <a:rPr lang="en-US" altLang="ko-KR" dirty="0">
                <a:sym typeface="Wingdings" panose="05000000000000000000" pitchFamily="2" charset="2"/>
              </a:rPr>
              <a:t> 300 </a:t>
            </a:r>
            <a:r>
              <a:rPr lang="ko-KR" altLang="en-US" dirty="0">
                <a:sym typeface="Wingdings" panose="05000000000000000000" pitchFamily="2" charset="2"/>
              </a:rPr>
              <a:t>정도가 적당해 보이네요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Hover</a:t>
            </a:r>
            <a:r>
              <a:rPr lang="ko-KR" altLang="en-US" dirty="0">
                <a:sym typeface="Wingdings" panose="05000000000000000000" pitchFamily="2" charset="2"/>
              </a:rPr>
              <a:t> 로 처리해 두었던 애니메이션을 </a:t>
            </a:r>
            <a:r>
              <a:rPr lang="en-US" altLang="ko-KR" dirty="0" err="1">
                <a:sym typeface="Wingdings" panose="05000000000000000000" pitchFamily="2" charset="2"/>
              </a:rPr>
              <a:t>animte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클래스로 변경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  <a:endParaRPr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5E2B1A-A13E-52A3-CCFB-3D15FF58C496}"/>
              </a:ext>
            </a:extLst>
          </p:cNvPr>
          <p:cNvSpPr txBox="1"/>
          <p:nvPr/>
        </p:nvSpPr>
        <p:spPr>
          <a:xfrm>
            <a:off x="648050" y="3273273"/>
            <a:ext cx="8791514" cy="120032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scrollYpos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dirty="0" err="1">
                <a:solidFill>
                  <a:srgbClr val="4FC1FF"/>
                </a:solidFill>
                <a:latin typeface="Consolas" panose="020B0609020204030204" pitchFamily="49" charset="0"/>
              </a:rPr>
              <a:t>elsalvador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Animate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elsalvador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dirty="0" err="1">
                <a:solidFill>
                  <a:srgbClr val="4FC1FF"/>
                </a:solidFill>
                <a:latin typeface="Consolas" panose="020B0609020204030204" pitchFamily="49" charset="0"/>
              </a:rPr>
              <a:t>elsalvador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Animate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classList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"animate"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BBB319-34D0-8E20-F8D6-DBF11B076A2E}"/>
              </a:ext>
            </a:extLst>
          </p:cNvPr>
          <p:cNvSpPr txBox="1"/>
          <p:nvPr/>
        </p:nvSpPr>
        <p:spPr>
          <a:xfrm>
            <a:off x="648049" y="4951867"/>
            <a:ext cx="7917109" cy="147732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dirty="0" err="1">
                <a:solidFill>
                  <a:srgbClr val="D7BA7D"/>
                </a:solidFill>
                <a:latin typeface="Consolas" panose="020B0609020204030204" pitchFamily="49" charset="0"/>
              </a:rPr>
              <a:t>elsalvador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.animate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img_product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transform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translate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opacity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2.5s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1FC617-2E23-04B8-FD57-891E2134A30E}"/>
              </a:ext>
            </a:extLst>
          </p:cNvPr>
          <p:cNvSpPr txBox="1"/>
          <p:nvPr/>
        </p:nvSpPr>
        <p:spPr>
          <a:xfrm>
            <a:off x="7564794" y="3944495"/>
            <a:ext cx="16930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err="1">
                <a:solidFill>
                  <a:schemeClr val="bg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Javascript</a:t>
            </a:r>
            <a:endParaRPr lang="ko-KR" altLang="en-US" sz="2400" dirty="0">
              <a:solidFill>
                <a:schemeClr val="bg1"/>
              </a:solidFill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F6B7B1-FA71-745E-49D5-62FB3B7756E7}"/>
              </a:ext>
            </a:extLst>
          </p:cNvPr>
          <p:cNvSpPr txBox="1"/>
          <p:nvPr/>
        </p:nvSpPr>
        <p:spPr>
          <a:xfrm>
            <a:off x="7718612" y="5901823"/>
            <a:ext cx="7697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CSS</a:t>
            </a:r>
            <a:endParaRPr lang="ko-KR" altLang="en-US" sz="2400" dirty="0">
              <a:solidFill>
                <a:schemeClr val="bg1"/>
              </a:solidFill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67614473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  <a:r>
              <a:rPr lang="en-US" altLang="ko-KR" dirty="0">
                <a:solidFill>
                  <a:srgbClr val="0070C0"/>
                </a:solidFill>
              </a:rPr>
              <a:t>,</a:t>
            </a:r>
            <a:r>
              <a:rPr lang="en-US" altLang="ko-KR" dirty="0"/>
              <a:t> </a:t>
            </a:r>
            <a:r>
              <a:rPr lang="ko-KR" altLang="en-US" dirty="0"/>
              <a:t>나머지 애니메이션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ED6F6348-3F1B-D2E8-F92A-9866962BEDFD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이디오피아</a:t>
            </a:r>
            <a:endParaRPr lang="en-US" altLang="ko-KR" dirty="0"/>
          </a:p>
          <a:p>
            <a:r>
              <a:rPr lang="en-US" altLang="ko-KR" dirty="0"/>
              <a:t>Pick your favorite</a:t>
            </a:r>
          </a:p>
          <a:p>
            <a:r>
              <a:rPr lang="en-US" altLang="ko-KR" dirty="0"/>
              <a:t>Magazine</a:t>
            </a:r>
          </a:p>
          <a:p>
            <a:r>
              <a:rPr lang="en-US" altLang="ko-KR" dirty="0"/>
              <a:t>Find a store</a:t>
            </a:r>
          </a:p>
        </p:txBody>
      </p:sp>
    </p:spTree>
    <p:extLst>
      <p:ext uri="{BB962C8B-B14F-4D97-AF65-F5344CB8AC3E}">
        <p14:creationId xmlns:p14="http://schemas.microsoft.com/office/powerpoint/2010/main" val="3446622170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ySoti - Snoopyalien24 - 'Just Did It'- Tees">
            <a:extLst>
              <a:ext uri="{FF2B5EF4-FFF2-40B4-BE49-F238E27FC236}">
                <a16:creationId xmlns:a16="http://schemas.microsoft.com/office/drawing/2014/main" id="{CC69BC57-839A-7C33-0D16-58CD79B5D2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7166" y="0"/>
            <a:ext cx="7977668" cy="6131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9056247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안녕하십니까 &gt; 자유게시판 | 퀘이사존">
            <a:extLst>
              <a:ext uri="{FF2B5EF4-FFF2-40B4-BE49-F238E27FC236}">
                <a16:creationId xmlns:a16="http://schemas.microsoft.com/office/drawing/2014/main" id="{4A9BD9BE-0E51-3680-3A63-EB299EE931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673100"/>
            <a:ext cx="7620000" cy="551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4763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791958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객체의</a:t>
            </a:r>
            <a:endParaRPr lang="en-US" altLang="ko-KR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불변성</a:t>
            </a:r>
          </a:p>
        </p:txBody>
      </p:sp>
    </p:spTree>
    <p:extLst>
      <p:ext uri="{BB962C8B-B14F-4D97-AF65-F5344CB8AC3E}">
        <p14:creationId xmlns:p14="http://schemas.microsoft.com/office/powerpoint/2010/main" val="29470115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55AA461-D17E-BC98-2F36-639180EFFA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57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6448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791958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배열</a:t>
            </a:r>
            <a:endParaRPr lang="en-US" altLang="ko-KR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Array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192775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10DC611-DA6F-6606-E47F-4D0D3CCB69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33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1398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BA41D07-A9EE-8FED-B8A0-7E9FD9FCA4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142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1264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791958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생성자</a:t>
            </a:r>
            <a:endParaRPr lang="en-US" altLang="ko-KR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함수</a:t>
            </a:r>
          </a:p>
        </p:txBody>
      </p:sp>
    </p:spTree>
    <p:extLst>
      <p:ext uri="{BB962C8B-B14F-4D97-AF65-F5344CB8AC3E}">
        <p14:creationId xmlns:p14="http://schemas.microsoft.com/office/powerpoint/2010/main" val="13142879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B72717C-158B-14CF-435F-CA69FAC604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569" y="651618"/>
            <a:ext cx="11534862" cy="5554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0472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428452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클래스</a:t>
            </a:r>
            <a:endParaRPr lang="en-US" altLang="ko-KR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683398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OOP (Oriented-Object Programmin). 객체지향프로그래밍 가볍게 이해하기 | by gKYOe | Medium">
            <a:extLst>
              <a:ext uri="{FF2B5EF4-FFF2-40B4-BE49-F238E27FC236}">
                <a16:creationId xmlns:a16="http://schemas.microsoft.com/office/drawing/2014/main" id="{81F36556-192A-113C-F491-ADED8BF459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23" y="1220040"/>
            <a:ext cx="10442354" cy="4417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93225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CCF482F-2975-2DD2-AFA9-ABD798758BD8}"/>
              </a:ext>
            </a:extLst>
          </p:cNvPr>
          <p:cNvSpPr txBox="1"/>
          <p:nvPr/>
        </p:nvSpPr>
        <p:spPr>
          <a:xfrm>
            <a:off x="618565" y="1358729"/>
            <a:ext cx="8283388" cy="477053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Class </a:t>
            </a:r>
            <a:r>
              <a:rPr lang="ko-KR" altLang="en-US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선언</a:t>
            </a:r>
            <a:endParaRPr lang="ko-KR" alt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생성자 전달</a:t>
            </a:r>
            <a:endParaRPr lang="ko-KR" alt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constructor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brand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brand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brand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 </a:t>
            </a:r>
            <a:r>
              <a:rPr lang="en-US" altLang="ko-KR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메소드 선언</a:t>
            </a:r>
            <a:endParaRPr lang="ko-KR" alt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drive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brand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ko-KR" alt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의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ko-KR" alt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색 자동차가 주행 중입니다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hyundai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hyundai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'blue'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porsche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porsche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'black'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toyota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toyota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'silver’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endParaRPr lang="en-US" altLang="ko-KR" sz="1600" b="0" dirty="0">
              <a:solidFill>
                <a:srgbClr val="9CDCFE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hyundai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brand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porsche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drive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toyota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drive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70FB6FA7-102F-D890-36E1-52EC74E1DD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/>
          <a:lstStyle/>
          <a:p>
            <a:r>
              <a:rPr lang="en-US" altLang="ko-KR" dirty="0"/>
              <a:t>Class </a:t>
            </a:r>
            <a:r>
              <a:rPr lang="ko-KR" altLang="en-US" dirty="0"/>
              <a:t>예제 코드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D940FD0-D600-8A1D-3939-12EBD2F03C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1206" y="5069463"/>
            <a:ext cx="5841494" cy="1429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3917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333746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Strict</a:t>
            </a: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 </a:t>
            </a: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Mode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318547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333746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상속</a:t>
            </a: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!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861420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0F3965FE-3E3A-4DD3-8709-F4CA86D1055E}"/>
              </a:ext>
            </a:extLst>
          </p:cNvPr>
          <p:cNvSpPr/>
          <p:nvPr/>
        </p:nvSpPr>
        <p:spPr>
          <a:xfrm>
            <a:off x="717177" y="1326777"/>
            <a:ext cx="3702423" cy="5208494"/>
          </a:xfrm>
          <a:prstGeom prst="round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C8AC89-29A8-17B2-0235-9410405029C9}"/>
              </a:ext>
            </a:extLst>
          </p:cNvPr>
          <p:cNvSpPr txBox="1"/>
          <p:nvPr/>
        </p:nvSpPr>
        <p:spPr>
          <a:xfrm>
            <a:off x="1515760" y="457201"/>
            <a:ext cx="21052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dirty="0">
                <a:solidFill>
                  <a:srgbClr val="00B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class Car</a:t>
            </a:r>
            <a:endParaRPr lang="ko-KR" altLang="en-US" sz="3600" dirty="0">
              <a:solidFill>
                <a:srgbClr val="00B05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D42B0A93-267D-912F-603C-EC586CC79AFC}"/>
              </a:ext>
            </a:extLst>
          </p:cNvPr>
          <p:cNvSpPr/>
          <p:nvPr/>
        </p:nvSpPr>
        <p:spPr>
          <a:xfrm>
            <a:off x="1089212" y="1730188"/>
            <a:ext cx="2958353" cy="7620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this.brand</a:t>
            </a:r>
            <a:endParaRPr lang="ko-KR" altLang="en-US" sz="3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86B037DB-8447-AE63-ED9A-5AB56C2AE8A2}"/>
              </a:ext>
            </a:extLst>
          </p:cNvPr>
          <p:cNvSpPr/>
          <p:nvPr/>
        </p:nvSpPr>
        <p:spPr>
          <a:xfrm>
            <a:off x="1089212" y="2667000"/>
            <a:ext cx="2958353" cy="7620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this.color</a:t>
            </a:r>
            <a:endParaRPr lang="ko-KR" altLang="en-US" sz="3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F5D63148-4538-B81B-5A36-A36E8B2B71B3}"/>
              </a:ext>
            </a:extLst>
          </p:cNvPr>
          <p:cNvSpPr/>
          <p:nvPr/>
        </p:nvSpPr>
        <p:spPr>
          <a:xfrm>
            <a:off x="1089212" y="3652245"/>
            <a:ext cx="2958353" cy="76200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drive()</a:t>
            </a:r>
            <a:endParaRPr lang="ko-KR" altLang="en-US" sz="3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5CEFAE8F-C30E-97B8-F612-F0F63825262C}"/>
              </a:ext>
            </a:extLst>
          </p:cNvPr>
          <p:cNvSpPr/>
          <p:nvPr/>
        </p:nvSpPr>
        <p:spPr>
          <a:xfrm>
            <a:off x="7117977" y="1326777"/>
            <a:ext cx="3702423" cy="5208494"/>
          </a:xfrm>
          <a:prstGeom prst="round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39D1DD-BA3E-1883-4D06-1ADA68C1D4BD}"/>
              </a:ext>
            </a:extLst>
          </p:cNvPr>
          <p:cNvSpPr txBox="1"/>
          <p:nvPr/>
        </p:nvSpPr>
        <p:spPr>
          <a:xfrm>
            <a:off x="7472528" y="457201"/>
            <a:ext cx="2993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dirty="0">
                <a:solidFill>
                  <a:srgbClr val="00B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class </a:t>
            </a:r>
            <a:r>
              <a:rPr lang="en-US" altLang="ko-KR" sz="3600" dirty="0" err="1">
                <a:solidFill>
                  <a:srgbClr val="00B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ElecCar</a:t>
            </a:r>
            <a:endParaRPr lang="ko-KR" altLang="en-US" sz="3600" dirty="0">
              <a:solidFill>
                <a:srgbClr val="00B05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8685407C-7F26-1706-88FF-6BAEEBAFC697}"/>
              </a:ext>
            </a:extLst>
          </p:cNvPr>
          <p:cNvSpPr/>
          <p:nvPr/>
        </p:nvSpPr>
        <p:spPr>
          <a:xfrm>
            <a:off x="7490012" y="1730188"/>
            <a:ext cx="2958353" cy="7620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this.brand</a:t>
            </a:r>
            <a:endParaRPr lang="ko-KR" altLang="en-US" sz="3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56BAF3AF-8757-B3DE-92D5-A3D204E26D38}"/>
              </a:ext>
            </a:extLst>
          </p:cNvPr>
          <p:cNvSpPr/>
          <p:nvPr/>
        </p:nvSpPr>
        <p:spPr>
          <a:xfrm>
            <a:off x="7490012" y="2667000"/>
            <a:ext cx="2958353" cy="7620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this.color</a:t>
            </a:r>
            <a:endParaRPr lang="ko-KR" altLang="en-US" sz="3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4B9D65FD-2B52-1B65-A048-54CAD0D55095}"/>
              </a:ext>
            </a:extLst>
          </p:cNvPr>
          <p:cNvSpPr/>
          <p:nvPr/>
        </p:nvSpPr>
        <p:spPr>
          <a:xfrm>
            <a:off x="7490012" y="4601135"/>
            <a:ext cx="2958353" cy="76200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drive()</a:t>
            </a:r>
            <a:endParaRPr lang="ko-KR" altLang="en-US" sz="3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2B4632B3-91F9-4BB3-5A0C-DA4BAF1EF896}"/>
              </a:ext>
            </a:extLst>
          </p:cNvPr>
          <p:cNvCxnSpPr>
            <a:stCxn id="5" idx="3"/>
            <a:endCxn id="10" idx="1"/>
          </p:cNvCxnSpPr>
          <p:nvPr/>
        </p:nvCxnSpPr>
        <p:spPr>
          <a:xfrm>
            <a:off x="4047565" y="2111188"/>
            <a:ext cx="3442447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E9E4000E-984A-F834-E137-84DE31A0DE33}"/>
              </a:ext>
            </a:extLst>
          </p:cNvPr>
          <p:cNvCxnSpPr>
            <a:cxnSpLocks/>
            <a:stCxn id="6" idx="3"/>
            <a:endCxn id="11" idx="1"/>
          </p:cNvCxnSpPr>
          <p:nvPr/>
        </p:nvCxnSpPr>
        <p:spPr>
          <a:xfrm>
            <a:off x="4047565" y="3048000"/>
            <a:ext cx="3442447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91C3EA57-B76F-0695-3675-B9E14E99FDEA}"/>
              </a:ext>
            </a:extLst>
          </p:cNvPr>
          <p:cNvCxnSpPr>
            <a:cxnSpLocks/>
            <a:stCxn id="7" idx="3"/>
            <a:endCxn id="12" idx="1"/>
          </p:cNvCxnSpPr>
          <p:nvPr/>
        </p:nvCxnSpPr>
        <p:spPr>
          <a:xfrm>
            <a:off x="4047565" y="4033245"/>
            <a:ext cx="3442447" cy="94889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B193F069-77D5-F08F-BFCD-A9C070FFD8EB}"/>
              </a:ext>
            </a:extLst>
          </p:cNvPr>
          <p:cNvSpPr/>
          <p:nvPr/>
        </p:nvSpPr>
        <p:spPr>
          <a:xfrm>
            <a:off x="7507495" y="3603813"/>
            <a:ext cx="2958353" cy="762000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this.fuel</a:t>
            </a:r>
            <a:endParaRPr lang="ko-KR" altLang="en-US" sz="3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73D2C7C8-4FBB-187A-3D66-68C443F759DC}"/>
              </a:ext>
            </a:extLst>
          </p:cNvPr>
          <p:cNvSpPr/>
          <p:nvPr/>
        </p:nvSpPr>
        <p:spPr>
          <a:xfrm>
            <a:off x="7507495" y="5550025"/>
            <a:ext cx="2958353" cy="762000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showFuel</a:t>
            </a:r>
            <a:r>
              <a:rPr lang="en-US" altLang="ko-KR" sz="3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()</a:t>
            </a:r>
            <a:endParaRPr lang="ko-KR" altLang="en-US" sz="3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519EF7B-AA3B-0BF8-346D-0FE1B8691D49}"/>
              </a:ext>
            </a:extLst>
          </p:cNvPr>
          <p:cNvSpPr txBox="1"/>
          <p:nvPr/>
        </p:nvSpPr>
        <p:spPr>
          <a:xfrm>
            <a:off x="5349442" y="1356956"/>
            <a:ext cx="8386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상속</a:t>
            </a:r>
          </a:p>
        </p:txBody>
      </p:sp>
    </p:spTree>
    <p:extLst>
      <p:ext uri="{BB962C8B-B14F-4D97-AF65-F5344CB8AC3E}">
        <p14:creationId xmlns:p14="http://schemas.microsoft.com/office/powerpoint/2010/main" val="18106723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1D7643A-2BD9-46CC-9219-C427C283F7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9493" y="947391"/>
            <a:ext cx="9593014" cy="496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0107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333746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Over-riding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295279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34B57E1-1C6F-170F-5CDC-45B152F7953C}"/>
              </a:ext>
            </a:extLst>
          </p:cNvPr>
          <p:cNvSpPr txBox="1"/>
          <p:nvPr/>
        </p:nvSpPr>
        <p:spPr>
          <a:xfrm>
            <a:off x="261255" y="43458"/>
            <a:ext cx="8461831" cy="677108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생성자 전달</a:t>
            </a:r>
            <a:endParaRPr lang="ko-KR" alt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constructor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brand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brand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brand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 </a:t>
            </a:r>
            <a:r>
              <a:rPr lang="en-US" altLang="ko-KR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메소드 선언</a:t>
            </a:r>
            <a:endParaRPr lang="ko-KR" alt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ko-KR" alt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ko-KR" alt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drive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brand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ko-KR" alt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의 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ko-KR" alt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색 자동차가 주행 중입니다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상속 선언</a:t>
            </a:r>
            <a:endParaRPr lang="ko-KR" alt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ElecCar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extends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constructor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brand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fuel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brand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fuel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fuel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b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drive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brand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ko-KR" alt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의 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ko-KR" alt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색 자동차가 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fuel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ko-KR" alt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의 힘으로 주행 중입니다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endParaRPr lang="ko-KR" alt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hyundai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hyundai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'white'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hyundai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drive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b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tesla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ElecCar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'tesla'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'red'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'electricity'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tesla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drive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6474649-DFA5-136E-D95C-BB5ED12467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6360" y="2608204"/>
            <a:ext cx="6075640" cy="1223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563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333746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super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455095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F93A7EB-664B-C462-8BA7-D8897B72B50C}"/>
              </a:ext>
            </a:extLst>
          </p:cNvPr>
          <p:cNvSpPr txBox="1"/>
          <p:nvPr/>
        </p:nvSpPr>
        <p:spPr>
          <a:xfrm>
            <a:off x="190500" y="181957"/>
            <a:ext cx="7143750" cy="649408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sz="13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3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3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3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생성자 전달</a:t>
            </a:r>
            <a:endParaRPr lang="ko-KR" altLang="en-US" sz="13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3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constructor</a:t>
            </a:r>
            <a:r>
              <a:rPr lang="en-US" altLang="ko-KR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3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brand</a:t>
            </a:r>
            <a:r>
              <a:rPr lang="en-US" altLang="ko-KR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3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3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sz="13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3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brand</a:t>
            </a:r>
            <a:r>
              <a:rPr lang="en-US" altLang="ko-KR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3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brand</a:t>
            </a:r>
            <a:r>
              <a:rPr lang="en-US" altLang="ko-KR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3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sz="13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3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3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 </a:t>
            </a:r>
            <a:r>
              <a:rPr lang="en-US" altLang="ko-KR" sz="13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3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메소드 선언</a:t>
            </a:r>
            <a:endParaRPr lang="ko-KR" altLang="en-US" sz="13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ko-KR" alt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ko-KR" alt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3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showSpec</a:t>
            </a:r>
            <a:r>
              <a:rPr lang="en-US" altLang="ko-KR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3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3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ko-KR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3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ko-KR" altLang="en-US" sz="13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이 차의 브랜드는 </a:t>
            </a:r>
            <a:r>
              <a:rPr lang="en-US" altLang="ko-KR" sz="13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sz="13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sz="13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3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brand</a:t>
            </a:r>
            <a:r>
              <a:rPr lang="en-US" altLang="ko-KR" sz="13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ko-KR" altLang="en-US" sz="13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이고 색상은 </a:t>
            </a:r>
            <a:r>
              <a:rPr lang="en-US" altLang="ko-KR" sz="13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sz="13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sz="13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3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sz="13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3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sz="13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입니다</a:t>
            </a:r>
            <a:r>
              <a:rPr lang="en-US" altLang="ko-KR" sz="13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.`</a:t>
            </a:r>
            <a:endParaRPr lang="ko-KR" altLang="en-US" sz="13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3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3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상속 선언</a:t>
            </a:r>
            <a:endParaRPr lang="ko-KR" altLang="en-US" sz="13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3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3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ElecCar</a:t>
            </a:r>
            <a:r>
              <a:rPr lang="en-US" altLang="ko-KR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3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extends</a:t>
            </a:r>
            <a:r>
              <a:rPr lang="en-US" altLang="ko-KR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3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3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constructor</a:t>
            </a:r>
            <a:r>
              <a:rPr lang="en-US" altLang="ko-KR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3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brand</a:t>
            </a:r>
            <a:r>
              <a:rPr lang="en-US" altLang="ko-KR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3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3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fuel</a:t>
            </a:r>
            <a:r>
              <a:rPr lang="en-US" altLang="ko-KR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3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US" altLang="ko-KR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3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brand</a:t>
            </a:r>
            <a:r>
              <a:rPr lang="en-US" altLang="ko-KR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3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3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sz="13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3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fuel</a:t>
            </a:r>
            <a:r>
              <a:rPr lang="en-US" altLang="ko-KR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3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fuel</a:t>
            </a:r>
            <a:r>
              <a:rPr lang="en-US" altLang="ko-KR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br>
              <a:rPr lang="en-US" altLang="ko-KR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3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showSpec</a:t>
            </a:r>
            <a:r>
              <a:rPr lang="en-US" altLang="ko-KR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3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US" altLang="ko-KR" sz="13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3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showSpec</a:t>
            </a:r>
            <a:r>
              <a:rPr lang="en-US" altLang="ko-KR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3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3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3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ko-KR" altLang="en-US" sz="13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그리고 이 차는 </a:t>
            </a:r>
            <a:r>
              <a:rPr lang="en-US" altLang="ko-KR" sz="13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sz="13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sz="13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3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fuel</a:t>
            </a:r>
            <a:r>
              <a:rPr lang="en-US" altLang="ko-KR" sz="13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ko-KR" altLang="en-US" sz="13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의 힘으로 움직입니다</a:t>
            </a:r>
            <a:r>
              <a:rPr lang="en-US" altLang="ko-KR" sz="13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!`</a:t>
            </a:r>
            <a:r>
              <a:rPr lang="en-US" altLang="ko-KR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3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3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hyundai</a:t>
            </a:r>
            <a:r>
              <a:rPr lang="en-US" altLang="ko-KR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3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3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3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3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hyundai</a:t>
            </a:r>
            <a:r>
              <a:rPr lang="en-US" altLang="ko-KR" sz="13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3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'white'</a:t>
            </a:r>
            <a:r>
              <a:rPr lang="en-US" altLang="ko-KR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3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hyundai</a:t>
            </a:r>
            <a:r>
              <a:rPr lang="en-US" altLang="ko-KR" sz="13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3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showSpec</a:t>
            </a:r>
            <a:r>
              <a:rPr lang="en-US" altLang="ko-KR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br>
              <a:rPr lang="en-US" altLang="ko-KR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3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3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tesla</a:t>
            </a:r>
            <a:r>
              <a:rPr lang="en-US" altLang="ko-KR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3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3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ElecCar</a:t>
            </a:r>
            <a:r>
              <a:rPr lang="en-US" altLang="ko-KR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3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'tesla'</a:t>
            </a:r>
            <a:r>
              <a:rPr lang="en-US" altLang="ko-KR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3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'red'</a:t>
            </a:r>
            <a:r>
              <a:rPr lang="en-US" altLang="ko-KR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3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'electricity'</a:t>
            </a:r>
            <a:r>
              <a:rPr lang="en-US" altLang="ko-KR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3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tesla</a:t>
            </a:r>
            <a:r>
              <a:rPr lang="en-US" altLang="ko-KR" sz="13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3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showSpec</a:t>
            </a:r>
            <a:r>
              <a:rPr lang="en-US" altLang="ko-KR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5DBE85A-2E39-D8EB-BF43-146525F1DA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4363" y="2719353"/>
            <a:ext cx="5357137" cy="1419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390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333746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 err="1">
                <a:solidFill>
                  <a:schemeClr val="accent2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instanceof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764870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333746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생성자 함수로 구현</a:t>
            </a: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!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895609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4B81D8B-4F83-AA6D-ADEF-C1A4D87E3C18}"/>
              </a:ext>
            </a:extLst>
          </p:cNvPr>
          <p:cNvSpPr txBox="1"/>
          <p:nvPr/>
        </p:nvSpPr>
        <p:spPr>
          <a:xfrm>
            <a:off x="161925" y="206871"/>
            <a:ext cx="11125200" cy="590931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brand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brand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brand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drive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() {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brand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ko-KR" alt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의 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ko-KR" alt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색 자동차가 주행 중입니다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ElecCar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brand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fuel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Car </a:t>
            </a:r>
            <a:r>
              <a:rPr lang="ko-KR" altLang="en-US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생성자 함수의 </a:t>
            </a:r>
            <a:r>
              <a:rPr lang="en-US" altLang="ko-KR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this </a:t>
            </a:r>
            <a:r>
              <a:rPr lang="ko-KR" altLang="en-US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와 생성자를 가져오기 위한 </a:t>
            </a:r>
            <a:r>
              <a:rPr lang="en-US" altLang="ko-KR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call </a:t>
            </a:r>
            <a:r>
              <a:rPr lang="ko-KR" altLang="en-US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메소드 사용</a:t>
            </a:r>
            <a:endParaRPr lang="ko-KR" alt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call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brand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fuel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fuel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4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오버라이딩</a:t>
            </a:r>
            <a:r>
              <a:rPr lang="ko-KR" altLang="en-US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구현</a:t>
            </a:r>
            <a:endParaRPr lang="ko-KR" alt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drive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() {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brand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ko-KR" alt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의 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ko-KR" alt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색 자동차가 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fuel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ko-KR" alt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의 힘으로 주행 중입니다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endParaRPr lang="ko-KR" alt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상속 받을 </a:t>
            </a:r>
            <a:r>
              <a:rPr lang="en-US" altLang="ko-KR" sz="14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ElecCar</a:t>
            </a:r>
            <a:r>
              <a:rPr lang="en-US" altLang="ko-KR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의 프로토 타입을 </a:t>
            </a:r>
            <a:r>
              <a:rPr lang="en-US" altLang="ko-KR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Object </a:t>
            </a:r>
            <a:r>
              <a:rPr lang="ko-KR" altLang="en-US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객체</a:t>
            </a:r>
            <a:r>
              <a:rPr lang="en-US" altLang="ko-KR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ko-KR" altLang="en-US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최상위 개념</a:t>
            </a:r>
            <a:r>
              <a:rPr lang="en-US" altLang="ko-KR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ko-KR" altLang="en-US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를 사용해서 </a:t>
            </a:r>
            <a:r>
              <a:rPr lang="en-US" altLang="ko-KR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Car </a:t>
            </a:r>
            <a:r>
              <a:rPr lang="ko-KR" altLang="en-US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의 프로토 타입과 동일하게 만들어 낸다</a:t>
            </a:r>
            <a:r>
              <a:rPr lang="en-US" altLang="ko-KR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.</a:t>
            </a:r>
            <a:endParaRPr lang="ko-KR" alt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ElecCar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prototype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Object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prototype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상속 받을 </a:t>
            </a:r>
            <a:r>
              <a:rPr lang="en-US" altLang="ko-KR" sz="14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ElelCar</a:t>
            </a:r>
            <a:r>
              <a:rPr lang="en-US" altLang="ko-KR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의 생성자는 위에서 선언한 생성자 함수의 것을 따르도록 설정</a:t>
            </a:r>
            <a:endParaRPr lang="ko-KR" alt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ElecCar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prototype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constructor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ElecCar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tesla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ElecCar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'tesla'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'white'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'electricity'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tesla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drive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B8D73E-34B4-CA59-EF80-01E91D5879FE}"/>
              </a:ext>
            </a:extLst>
          </p:cNvPr>
          <p:cNvSpPr txBox="1"/>
          <p:nvPr/>
        </p:nvSpPr>
        <p:spPr>
          <a:xfrm>
            <a:off x="8708572" y="357098"/>
            <a:ext cx="24208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ES5 </a:t>
            </a:r>
            <a:r>
              <a:rPr lang="ko-KR" altLang="en-US" sz="4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버전</a:t>
            </a:r>
          </a:p>
        </p:txBody>
      </p:sp>
    </p:spTree>
    <p:extLst>
      <p:ext uri="{BB962C8B-B14F-4D97-AF65-F5344CB8AC3E}">
        <p14:creationId xmlns:p14="http://schemas.microsoft.com/office/powerpoint/2010/main" val="154981847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새해 인사말] 한국어, 영어, 독일어, 중국어, 러시아어로 2020년 새해, 설날, 춘절 문자 보내기♥ (+펭수 짤) : 네이버 블로그">
            <a:extLst>
              <a:ext uri="{FF2B5EF4-FFF2-40B4-BE49-F238E27FC236}">
                <a16:creationId xmlns:a16="http://schemas.microsoft.com/office/drawing/2014/main" id="{3519EDE1-7849-9E4C-0736-65DE63D8A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2525" y="0"/>
            <a:ext cx="73453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07867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791958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메소드</a:t>
            </a:r>
            <a:endParaRPr lang="en-US" altLang="ko-KR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 err="1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체이닝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829312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C471935-73F6-D3E5-B453-565208AFC542}"/>
              </a:ext>
            </a:extLst>
          </p:cNvPr>
          <p:cNvSpPr txBox="1"/>
          <p:nvPr/>
        </p:nvSpPr>
        <p:spPr>
          <a:xfrm>
            <a:off x="318986" y="612844"/>
            <a:ext cx="7440706" cy="507831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.split: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문자를 인수 기준으로 쪼개서 배열로 반환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helloTest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"H-e-l-l-o"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helloTestArr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helloTest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split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"-"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helloTestArr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.reverse: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배열의 순서를 뒤집어서 반환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.join: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배열을 인수 기준으로 문자로 병합해서 반환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hello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"Hello~"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helloArr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hello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split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helloArr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reverseHello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helloArr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reverse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reverseHello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helloJoin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reverseHello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join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helloJoin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hello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split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reverse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join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));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73695E1-9559-A44D-62F5-5E51CBF626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8985" y="612844"/>
            <a:ext cx="4039338" cy="1795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8071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0D82453-09C6-E652-44E7-107665BD3F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650" y="504417"/>
            <a:ext cx="10926700" cy="5849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09891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F57324-66D7-F206-E7B0-57EC0B969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메소드 </a:t>
            </a:r>
            <a:r>
              <a:rPr lang="ko-KR" altLang="en-US" dirty="0" err="1"/>
              <a:t>체이닝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9BE7ACC-8D5B-D476-37D9-56A404CEAF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ko-KR" altLang="en-US" dirty="0"/>
              <a:t>각각의 메소드를 연결해서 사용하는 개념</a:t>
            </a:r>
            <a:r>
              <a:rPr lang="en-US" altLang="ko-KR" dirty="0"/>
              <a:t>! </a:t>
            </a:r>
            <a:r>
              <a:rPr lang="ko-KR" altLang="en-US" dirty="0"/>
              <a:t>단</a:t>
            </a:r>
            <a:r>
              <a:rPr lang="en-US" altLang="ko-KR" dirty="0"/>
              <a:t>, </a:t>
            </a:r>
            <a:r>
              <a:rPr lang="ko-KR" altLang="en-US" dirty="0"/>
              <a:t>사용한 메소드가 반환</a:t>
            </a:r>
            <a:r>
              <a:rPr lang="en-US" altLang="ko-KR" dirty="0"/>
              <a:t>(return) </a:t>
            </a:r>
            <a:r>
              <a:rPr lang="ko-KR" altLang="en-US" dirty="0"/>
              <a:t>값을 가지고 있는 경우에만 사용이 가능</a:t>
            </a:r>
            <a:r>
              <a:rPr lang="en-US" altLang="ko-KR" dirty="0"/>
              <a:t>!</a:t>
            </a:r>
          </a:p>
          <a:p>
            <a:r>
              <a:rPr lang="en-US" altLang="ko-KR" dirty="0" err="1">
                <a:solidFill>
                  <a:schemeClr val="accent2"/>
                </a:solidFill>
              </a:rPr>
              <a:t>hello.split</a:t>
            </a:r>
            <a:r>
              <a:rPr lang="en-US" altLang="ko-KR" dirty="0">
                <a:solidFill>
                  <a:schemeClr val="accent2"/>
                </a:solidFill>
              </a:rPr>
              <a:t>(““)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en-US" altLang="ko-KR" dirty="0">
                <a:solidFill>
                  <a:srgbClr val="00B050"/>
                </a:solidFill>
                <a:sym typeface="Wingdings" panose="05000000000000000000" pitchFamily="2" charset="2"/>
              </a:rPr>
              <a:t>[‘H’, ‘e’, ‘l’, ‘l’, ‘o’] </a:t>
            </a:r>
            <a:r>
              <a:rPr lang="ko-KR" altLang="en-US" dirty="0">
                <a:sym typeface="Wingdings" panose="05000000000000000000" pitchFamily="2" charset="2"/>
              </a:rPr>
              <a:t>라는 배열이 반환 됨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>
                <a:sym typeface="Wingdings" panose="05000000000000000000" pitchFamily="2" charset="2"/>
              </a:rPr>
              <a:t>배열에는 </a:t>
            </a:r>
            <a:r>
              <a:rPr lang="en-US" altLang="ko-KR" dirty="0">
                <a:sym typeface="Wingdings" panose="05000000000000000000" pitchFamily="2" charset="2"/>
              </a:rPr>
              <a:t>reverse() </a:t>
            </a:r>
            <a:r>
              <a:rPr lang="ko-KR" altLang="en-US" dirty="0">
                <a:sym typeface="Wingdings" panose="05000000000000000000" pitchFamily="2" charset="2"/>
              </a:rPr>
              <a:t>라는 메소드가 존재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 err="1">
                <a:solidFill>
                  <a:schemeClr val="accent2"/>
                </a:solidFill>
              </a:rPr>
              <a:t>hello.split</a:t>
            </a:r>
            <a:r>
              <a:rPr lang="en-US" altLang="ko-KR" dirty="0">
                <a:solidFill>
                  <a:schemeClr val="accent2"/>
                </a:solidFill>
              </a:rPr>
              <a:t>(““)</a:t>
            </a:r>
            <a:r>
              <a:rPr lang="en-US" altLang="ko-KR" dirty="0">
                <a:solidFill>
                  <a:schemeClr val="accent2"/>
                </a:solidFill>
                <a:sym typeface="Wingdings" panose="05000000000000000000" pitchFamily="2" charset="2"/>
              </a:rPr>
              <a:t>.reverse() </a:t>
            </a:r>
            <a:r>
              <a:rPr lang="ko-KR" altLang="en-US" dirty="0">
                <a:sym typeface="Wingdings" panose="05000000000000000000" pitchFamily="2" charset="2"/>
              </a:rPr>
              <a:t>는 </a:t>
            </a:r>
            <a:r>
              <a:rPr lang="en-US" altLang="ko-KR" dirty="0">
                <a:solidFill>
                  <a:srgbClr val="00B050"/>
                </a:solidFill>
                <a:sym typeface="Wingdings" panose="05000000000000000000" pitchFamily="2" charset="2"/>
              </a:rPr>
              <a:t>[‘H’, ‘e’, ‘l’, ‘l’, ‘o’].reverse() </a:t>
            </a:r>
            <a:r>
              <a:rPr lang="ko-KR" altLang="en-US" dirty="0">
                <a:sym typeface="Wingdings" panose="05000000000000000000" pitchFamily="2" charset="2"/>
              </a:rPr>
              <a:t>와 동일한 것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[‘H’, ‘e’, ‘l’, ‘l’, ‘o’].reverse()  [‘</a:t>
            </a:r>
            <a:r>
              <a:rPr lang="en-US" altLang="ko-KR" dirty="0" err="1">
                <a:sym typeface="Wingdings" panose="05000000000000000000" pitchFamily="2" charset="2"/>
              </a:rPr>
              <a:t>o’,’l’,’l’,’e’,’H</a:t>
            </a:r>
            <a:r>
              <a:rPr lang="en-US" altLang="ko-KR" dirty="0">
                <a:sym typeface="Wingdings" panose="05000000000000000000" pitchFamily="2" charset="2"/>
              </a:rPr>
              <a:t>’] </a:t>
            </a:r>
            <a:r>
              <a:rPr lang="ko-KR" altLang="en-US" dirty="0">
                <a:sym typeface="Wingdings" panose="05000000000000000000" pitchFamily="2" charset="2"/>
              </a:rPr>
              <a:t>와 동일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 err="1"/>
              <a:t>hello.split</a:t>
            </a:r>
            <a:r>
              <a:rPr lang="en-US" altLang="ko-KR" dirty="0"/>
              <a:t>(““)</a:t>
            </a:r>
            <a:r>
              <a:rPr lang="en-US" altLang="ko-KR" dirty="0">
                <a:sym typeface="Wingdings" panose="05000000000000000000" pitchFamily="2" charset="2"/>
              </a:rPr>
              <a:t>.reverse().join(“”)  [‘</a:t>
            </a:r>
            <a:r>
              <a:rPr lang="en-US" altLang="ko-KR" dirty="0" err="1">
                <a:sym typeface="Wingdings" panose="05000000000000000000" pitchFamily="2" charset="2"/>
              </a:rPr>
              <a:t>o’,’l’,’l’,’e’,’H</a:t>
            </a:r>
            <a:r>
              <a:rPr lang="en-US" altLang="ko-KR" dirty="0">
                <a:sym typeface="Wingdings" panose="05000000000000000000" pitchFamily="2" charset="2"/>
              </a:rPr>
              <a:t>’].join(“”) </a:t>
            </a:r>
            <a:r>
              <a:rPr lang="ko-KR" altLang="en-US" dirty="0">
                <a:sym typeface="Wingdings" panose="05000000000000000000" pitchFamily="2" charset="2"/>
              </a:rPr>
              <a:t>과 동일</a:t>
            </a:r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1828094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F57324-66D7-F206-E7B0-57EC0B969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메소드 </a:t>
            </a:r>
            <a:r>
              <a:rPr lang="ko-KR" altLang="en-US" dirty="0" err="1"/>
              <a:t>체이닝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9BE7ACC-8D5B-D476-37D9-56A404CEAF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solidFill>
                  <a:schemeClr val="accent2"/>
                </a:solidFill>
                <a:sym typeface="Wingdings" panose="05000000000000000000" pitchFamily="2" charset="2"/>
              </a:rPr>
              <a:t>[‘H’, ‘e’, ‘l’, ‘l’, ‘o’].reverse()</a:t>
            </a:r>
            <a:r>
              <a:rPr lang="en-US" altLang="ko-KR" dirty="0">
                <a:sym typeface="Wingdings" panose="05000000000000000000" pitchFamily="2" charset="2"/>
              </a:rPr>
              <a:t>  </a:t>
            </a:r>
            <a:r>
              <a:rPr lang="en-US" altLang="ko-KR" dirty="0">
                <a:solidFill>
                  <a:srgbClr val="00B050"/>
                </a:solidFill>
                <a:sym typeface="Wingdings" panose="05000000000000000000" pitchFamily="2" charset="2"/>
              </a:rPr>
              <a:t>[‘</a:t>
            </a:r>
            <a:r>
              <a:rPr lang="en-US" altLang="ko-KR" dirty="0" err="1">
                <a:solidFill>
                  <a:srgbClr val="00B050"/>
                </a:solidFill>
                <a:sym typeface="Wingdings" panose="05000000000000000000" pitchFamily="2" charset="2"/>
              </a:rPr>
              <a:t>o’,’l’,’l’,’e’,’H</a:t>
            </a:r>
            <a:r>
              <a:rPr lang="en-US" altLang="ko-KR" dirty="0">
                <a:solidFill>
                  <a:srgbClr val="00B050"/>
                </a:solidFill>
                <a:sym typeface="Wingdings" panose="05000000000000000000" pitchFamily="2" charset="2"/>
              </a:rPr>
              <a:t>’]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와 동일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 err="1">
                <a:solidFill>
                  <a:schemeClr val="accent2"/>
                </a:solidFill>
              </a:rPr>
              <a:t>hello.split</a:t>
            </a:r>
            <a:r>
              <a:rPr lang="en-US" altLang="ko-KR" dirty="0">
                <a:solidFill>
                  <a:schemeClr val="accent2"/>
                </a:solidFill>
              </a:rPr>
              <a:t>(““)</a:t>
            </a:r>
            <a:r>
              <a:rPr lang="en-US" altLang="ko-KR" dirty="0">
                <a:solidFill>
                  <a:schemeClr val="accent2"/>
                </a:solidFill>
                <a:sym typeface="Wingdings" panose="05000000000000000000" pitchFamily="2" charset="2"/>
              </a:rPr>
              <a:t>.reverse().join(“”)</a:t>
            </a:r>
            <a:r>
              <a:rPr lang="en-US" altLang="ko-KR" dirty="0">
                <a:solidFill>
                  <a:srgbClr val="00B050"/>
                </a:solidFill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en-US" altLang="ko-KR" dirty="0">
                <a:solidFill>
                  <a:srgbClr val="00B050"/>
                </a:solidFill>
                <a:sym typeface="Wingdings" panose="05000000000000000000" pitchFamily="2" charset="2"/>
              </a:rPr>
              <a:t>[‘</a:t>
            </a:r>
            <a:r>
              <a:rPr lang="en-US" altLang="ko-KR" dirty="0" err="1">
                <a:solidFill>
                  <a:srgbClr val="00B050"/>
                </a:solidFill>
                <a:sym typeface="Wingdings" panose="05000000000000000000" pitchFamily="2" charset="2"/>
              </a:rPr>
              <a:t>o’,’l’,’l’,’e’,’H</a:t>
            </a:r>
            <a:r>
              <a:rPr lang="en-US" altLang="ko-KR" dirty="0">
                <a:solidFill>
                  <a:srgbClr val="00B050"/>
                </a:solidFill>
                <a:sym typeface="Wingdings" panose="05000000000000000000" pitchFamily="2" charset="2"/>
              </a:rPr>
              <a:t>’].join(“”)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과 동일</a:t>
            </a:r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7330986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38F1B0-9540-AE2A-7959-27B9D9305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  <a:r>
              <a:rPr lang="en-US" altLang="ko-KR" dirty="0">
                <a:solidFill>
                  <a:srgbClr val="0070C0"/>
                </a:solidFill>
              </a:rPr>
              <a:t>!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DDBB730F-D616-D8A9-5E08-B47178209C63}"/>
              </a:ext>
            </a:extLst>
          </p:cNvPr>
          <p:cNvSpPr txBox="1">
            <a:spLocks/>
          </p:cNvSpPr>
          <p:nvPr/>
        </p:nvSpPr>
        <p:spPr>
          <a:xfrm>
            <a:off x="510988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/>
          </a:p>
          <a:p>
            <a:r>
              <a:rPr lang="ko-KR" altLang="en-US" dirty="0"/>
              <a:t>위의 배열에서 첫번째와 마지막 데이터의 문자열을 메소드 </a:t>
            </a:r>
            <a:r>
              <a:rPr lang="ko-KR" altLang="en-US" dirty="0" err="1"/>
              <a:t>체이닝을</a:t>
            </a:r>
            <a:r>
              <a:rPr lang="ko-KR" altLang="en-US" dirty="0"/>
              <a:t> 이용하여 반대로 뒤집어 주세요</a:t>
            </a:r>
            <a:r>
              <a:rPr lang="en-US" altLang="ko-KR" dirty="0"/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28A876-D342-A59C-1E49-D914B84250F6}"/>
              </a:ext>
            </a:extLst>
          </p:cNvPr>
          <p:cNvSpPr txBox="1"/>
          <p:nvPr/>
        </p:nvSpPr>
        <p:spPr>
          <a:xfrm>
            <a:off x="616528" y="1528726"/>
            <a:ext cx="8499764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kdtCurriculum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[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"HTML"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"CSS"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"JS"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"BACKEND"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"REACT"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];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707B64B-74A2-1D7B-D0BE-597A70FCE6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995" y="3643293"/>
            <a:ext cx="975152" cy="81787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9059C43-800D-8C7E-0AEF-2885BEF9E9CC}"/>
              </a:ext>
            </a:extLst>
          </p:cNvPr>
          <p:cNvSpPr txBox="1"/>
          <p:nvPr/>
        </p:nvSpPr>
        <p:spPr>
          <a:xfrm>
            <a:off x="1989375" y="3643293"/>
            <a:ext cx="8829965" cy="147732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kdtCurriculum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[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"HTML"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"CSS"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"JS"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"BACKEND"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"REACT"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result1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result2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result1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result2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16659719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754594"/>
            <a:ext cx="12192000" cy="35009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DOM</a:t>
            </a:r>
          </a:p>
          <a:p>
            <a:pPr algn="ctr">
              <a:lnSpc>
                <a:spcPct val="150000"/>
              </a:lnSpc>
            </a:pPr>
            <a:r>
              <a:rPr lang="en-US" altLang="ko-KR" sz="54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(Document Object Model)</a:t>
            </a:r>
            <a:endParaRPr lang="ko-KR" altLang="en-US" sz="54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294700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3FE426-FC8B-4845-9EDB-D82F8D6DA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DOM(Document Object Model)</a:t>
            </a:r>
            <a:endParaRPr lang="ko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99921601-FACF-7B3E-2F7E-3C6CB9839A59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HTML</a:t>
            </a:r>
            <a:r>
              <a:rPr lang="ko-KR" altLang="en-US" dirty="0"/>
              <a:t> 문서 요소의 집합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HTML </a:t>
            </a:r>
            <a:r>
              <a:rPr lang="ko-KR" altLang="en-US" dirty="0"/>
              <a:t>문서는 각각의 </a:t>
            </a:r>
            <a:r>
              <a:rPr lang="en-US" altLang="ko-KR" dirty="0"/>
              <a:t>node </a:t>
            </a:r>
            <a:r>
              <a:rPr lang="ko-KR" altLang="en-US" dirty="0"/>
              <a:t>와 </a:t>
            </a:r>
            <a:r>
              <a:rPr lang="en-US" altLang="ko-KR" dirty="0"/>
              <a:t>object </a:t>
            </a:r>
            <a:r>
              <a:rPr lang="ko-KR" altLang="en-US" dirty="0"/>
              <a:t>의 집합으로 문서를 표현</a:t>
            </a:r>
            <a:endParaRPr lang="en-US" altLang="ko-KR" dirty="0"/>
          </a:p>
          <a:p>
            <a:r>
              <a:rPr lang="ko-KR" altLang="en-US" dirty="0"/>
              <a:t>따라서 각각 </a:t>
            </a:r>
            <a:r>
              <a:rPr lang="en-US" altLang="ko-KR" dirty="0"/>
              <a:t>node </a:t>
            </a:r>
            <a:r>
              <a:rPr lang="ko-KR" altLang="en-US" dirty="0"/>
              <a:t>또는 </a:t>
            </a:r>
            <a:r>
              <a:rPr lang="en-US" altLang="ko-KR" dirty="0"/>
              <a:t>object </a:t>
            </a:r>
            <a:r>
              <a:rPr lang="ko-KR" altLang="en-US" dirty="0"/>
              <a:t>에 접근하여 </a:t>
            </a:r>
            <a:r>
              <a:rPr lang="ko-KR" altLang="en-US" dirty="0">
                <a:solidFill>
                  <a:schemeClr val="accent2"/>
                </a:solidFill>
              </a:rPr>
              <a:t>문서 구조 </a:t>
            </a:r>
            <a:r>
              <a:rPr lang="en-US" altLang="ko-KR" dirty="0">
                <a:solidFill>
                  <a:schemeClr val="accent2"/>
                </a:solidFill>
              </a:rPr>
              <a:t>/ </a:t>
            </a:r>
            <a:r>
              <a:rPr lang="ko-KR" altLang="en-US" dirty="0">
                <a:solidFill>
                  <a:schemeClr val="accent2"/>
                </a:solidFill>
              </a:rPr>
              <a:t>스타일 </a:t>
            </a:r>
            <a:r>
              <a:rPr lang="en-US" altLang="ko-KR" dirty="0">
                <a:solidFill>
                  <a:schemeClr val="accent2"/>
                </a:solidFill>
              </a:rPr>
              <a:t>/ </a:t>
            </a:r>
            <a:r>
              <a:rPr lang="ko-KR" altLang="en-US" dirty="0">
                <a:solidFill>
                  <a:schemeClr val="accent2"/>
                </a:solidFill>
              </a:rPr>
              <a:t>내용</a:t>
            </a:r>
            <a:r>
              <a:rPr lang="ko-KR" altLang="en-US" dirty="0"/>
              <a:t> 등을 변경 할 수 있도록 하는 것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90914369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OM | PoiemaWeb">
            <a:extLst>
              <a:ext uri="{FF2B5EF4-FFF2-40B4-BE49-F238E27FC236}">
                <a16:creationId xmlns:a16="http://schemas.microsoft.com/office/drawing/2014/main" id="{8E29F791-6B5C-1B08-A92C-5F31CFC571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5863" y="652463"/>
            <a:ext cx="9820275" cy="555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448660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문서 객체 모델 - 위키백과, 우리 모두의 백과사전">
            <a:extLst>
              <a:ext uri="{FF2B5EF4-FFF2-40B4-BE49-F238E27FC236}">
                <a16:creationId xmlns:a16="http://schemas.microsoft.com/office/drawing/2014/main" id="{3C183560-FF8F-FEF7-8DF4-F2EA25D2E5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5612" y="385762"/>
            <a:ext cx="5880775" cy="608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226483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A181121-8DC2-0191-5B1A-F393134B6A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073" y="1528517"/>
            <a:ext cx="10487853" cy="3105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5370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8692AF8-7B51-6980-4ADD-14C1E0FA1D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878" y="185737"/>
            <a:ext cx="7441905" cy="648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26121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665608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 err="1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querySelector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13513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6A25641-6ECD-863F-356A-4E64E930A7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835" y="604443"/>
            <a:ext cx="10250330" cy="5649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27466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3FE426-FC8B-4845-9EDB-D82F8D6DA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>
                <a:solidFill>
                  <a:srgbClr val="00B050"/>
                </a:solidFill>
              </a:rPr>
              <a:t>querySelector</a:t>
            </a:r>
            <a:r>
              <a:rPr lang="en-US" altLang="ko-KR" dirty="0"/>
              <a:t>(“</a:t>
            </a:r>
            <a:r>
              <a:rPr lang="ko-KR" altLang="en-US" dirty="0"/>
              <a:t>요소 </a:t>
            </a:r>
            <a:r>
              <a:rPr lang="ko-KR" altLang="en-US" dirty="0" err="1"/>
              <a:t>선택자</a:t>
            </a:r>
            <a:r>
              <a:rPr lang="en-US" altLang="ko-KR" dirty="0"/>
              <a:t>”)</a:t>
            </a:r>
            <a:endParaRPr lang="ko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99921601-FACF-7B3E-2F7E-3C6CB9839A59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요소 선택자를 사용해서 자신이 가져오고 싶어하는 요소를 가져오는 메소드</a:t>
            </a:r>
            <a:endParaRPr lang="en-US" altLang="ko-KR" dirty="0"/>
          </a:p>
          <a:p>
            <a:r>
              <a:rPr lang="ko-KR" altLang="en-US" dirty="0"/>
              <a:t>문서에서 만나는 </a:t>
            </a:r>
            <a:r>
              <a:rPr lang="ko-KR" altLang="en-US" dirty="0">
                <a:solidFill>
                  <a:schemeClr val="accent2"/>
                </a:solidFill>
              </a:rPr>
              <a:t>제일 첫번째 요소</a:t>
            </a:r>
            <a:r>
              <a:rPr lang="ko-KR" altLang="en-US" dirty="0"/>
              <a:t>를 반환 합니다</a:t>
            </a:r>
            <a:r>
              <a:rPr lang="en-US" altLang="ko-KR" dirty="0"/>
              <a:t>!</a:t>
            </a:r>
          </a:p>
          <a:p>
            <a:endParaRPr lang="en-US" altLang="ko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78E2AB-FA79-8F86-7C5F-4808182CE30B}"/>
              </a:ext>
            </a:extLst>
          </p:cNvPr>
          <p:cNvSpPr txBox="1"/>
          <p:nvPr/>
        </p:nvSpPr>
        <p:spPr>
          <a:xfrm>
            <a:off x="838200" y="3685418"/>
            <a:ext cx="6096000" cy="175432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endParaRPr lang="en-US" altLang="ko-KR" b="0" dirty="0">
              <a:solidFill>
                <a:srgbClr val="569CD6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".box"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557931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665608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 err="1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getElementById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5147488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3FE426-FC8B-4845-9EDB-D82F8D6DA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>
                <a:solidFill>
                  <a:srgbClr val="00B050"/>
                </a:solidFill>
              </a:rPr>
              <a:t>getElementById</a:t>
            </a:r>
            <a:r>
              <a:rPr lang="en-US" altLang="ko-KR" dirty="0"/>
              <a:t>(“ID”)</a:t>
            </a:r>
            <a:endParaRPr lang="ko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99921601-FACF-7B3E-2F7E-3C6CB9839A59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ID </a:t>
            </a:r>
            <a:r>
              <a:rPr lang="ko-KR" altLang="en-US" dirty="0"/>
              <a:t>이름을 불러서 해당 </a:t>
            </a:r>
            <a:r>
              <a:rPr lang="en-US" altLang="ko-KR" dirty="0"/>
              <a:t>ID</a:t>
            </a:r>
            <a:r>
              <a:rPr lang="ko-KR" altLang="en-US" dirty="0"/>
              <a:t>를 가지는 요소를 불러오는 메소드</a:t>
            </a:r>
            <a:endParaRPr lang="en-US" altLang="ko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E7B619-31A1-713E-4BB0-79C47F0A7F1D}"/>
              </a:ext>
            </a:extLst>
          </p:cNvPr>
          <p:cNvSpPr txBox="1"/>
          <p:nvPr/>
        </p:nvSpPr>
        <p:spPr>
          <a:xfrm>
            <a:off x="941294" y="2284622"/>
            <a:ext cx="7575176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inputEl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getElementById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"input"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AF1C990-8257-26E3-F441-45F8CC3551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294" y="2868019"/>
            <a:ext cx="4021134" cy="1901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13681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665608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 err="1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classList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585073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3FE426-FC8B-4845-9EDB-D82F8D6DA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>
                <a:solidFill>
                  <a:srgbClr val="00B050"/>
                </a:solidFill>
              </a:rPr>
              <a:t>classList.add</a:t>
            </a:r>
            <a:r>
              <a:rPr lang="en-US" altLang="ko-KR" dirty="0">
                <a:solidFill>
                  <a:srgbClr val="00B050"/>
                </a:solidFill>
              </a:rPr>
              <a:t> / remove / contain</a:t>
            </a:r>
            <a:endParaRPr lang="ko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99921601-FACF-7B3E-2F7E-3C6CB9839A59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선택 요소에 </a:t>
            </a:r>
            <a:r>
              <a:rPr lang="en-US" altLang="ko-KR" dirty="0"/>
              <a:t>class </a:t>
            </a:r>
            <a:r>
              <a:rPr lang="ko-KR" altLang="en-US" dirty="0"/>
              <a:t>를 더하거나</a:t>
            </a:r>
            <a:r>
              <a:rPr lang="en-US" altLang="ko-KR" dirty="0"/>
              <a:t>, </a:t>
            </a:r>
            <a:r>
              <a:rPr lang="ko-KR" altLang="en-US" dirty="0"/>
              <a:t>빼거나</a:t>
            </a:r>
            <a:r>
              <a:rPr lang="en-US" altLang="ko-KR" dirty="0"/>
              <a:t>, </a:t>
            </a:r>
            <a:r>
              <a:rPr lang="ko-KR" altLang="en-US" dirty="0"/>
              <a:t>클래스가 존재하는지 체크하는 메소드</a:t>
            </a:r>
            <a:endParaRPr lang="en-US" altLang="ko-KR" dirty="0"/>
          </a:p>
          <a:p>
            <a:r>
              <a:rPr lang="ko-KR" altLang="en-US" dirty="0"/>
              <a:t>해당 기능과 </a:t>
            </a:r>
            <a:r>
              <a:rPr lang="en-US" altLang="ko-KR" dirty="0"/>
              <a:t>CSS </a:t>
            </a:r>
            <a:r>
              <a:rPr lang="ko-KR" altLang="en-US" dirty="0"/>
              <a:t>를 잘 활용하면 변화무쌍</a:t>
            </a:r>
            <a:r>
              <a:rPr lang="en-US" altLang="ko-KR" dirty="0"/>
              <a:t>(?)</a:t>
            </a:r>
            <a:r>
              <a:rPr lang="ko-KR" altLang="en-US" dirty="0"/>
              <a:t>한 웹페이지 구성이 가능</a:t>
            </a:r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89530105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8E8508B-CC2C-82FC-ACDC-272411BBD1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829" y="305075"/>
            <a:ext cx="10431677" cy="6247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01591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0547D0-DCD6-B51F-A574-F70FB9A1C6EF}"/>
              </a:ext>
            </a:extLst>
          </p:cNvPr>
          <p:cNvSpPr txBox="1"/>
          <p:nvPr/>
        </p:nvSpPr>
        <p:spPr>
          <a:xfrm>
            <a:off x="740404" y="1557653"/>
            <a:ext cx="4256470" cy="341632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it-IT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it-IT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it-IT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it-IT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it-IT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"orange"</a:t>
            </a:r>
            <a:r>
              <a:rPr lang="it-IT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it-IT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it-IT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it-IT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it-IT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it-IT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it-IT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it-IT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it-IT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it-IT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it-IT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it-IT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it-IT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it-IT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it-IT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it-IT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it-IT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it-IT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it-IT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it-IT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it-IT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it-IT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it-IT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it-IT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it-IT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it-IT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it-IT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it-IT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it-IT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it-IT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it-IT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it-IT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"skyblue"</a:t>
            </a:r>
            <a:r>
              <a:rPr lang="it-IT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it-IT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it-IT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it-IT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it-IT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it-IT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it-IT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it-IT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it-IT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it-IT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it-IT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it-IT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it-IT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it-IT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it-IT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it-IT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it-IT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it-IT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it-IT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it-IT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9</a:t>
            </a:r>
            <a:r>
              <a:rPr lang="it-IT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it-IT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it-IT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it-IT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it-IT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it-IT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it-IT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it-IT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it-IT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it-IT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it-IT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48D6B147-D239-859F-CF82-DE24B3D8B0FF}"/>
              </a:ext>
            </a:extLst>
          </p:cNvPr>
          <p:cNvSpPr txBox="1">
            <a:spLocks/>
          </p:cNvSpPr>
          <p:nvPr/>
        </p:nvSpPr>
        <p:spPr>
          <a:xfrm>
            <a:off x="5172364" y="1328391"/>
            <a:ext cx="6797962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클래스가 </a:t>
            </a:r>
            <a:r>
              <a:rPr lang="en-US" altLang="ko-KR" dirty="0"/>
              <a:t>orange </a:t>
            </a:r>
            <a:r>
              <a:rPr lang="ko-KR" altLang="en-US" dirty="0"/>
              <a:t>인 </a:t>
            </a:r>
            <a:r>
              <a:rPr lang="en-US" altLang="ko-KR" dirty="0"/>
              <a:t>DOM </a:t>
            </a:r>
            <a:r>
              <a:rPr lang="ko-KR" altLang="en-US" dirty="0"/>
              <a:t>요소를 선택해서 출력해 주세요</a:t>
            </a:r>
            <a:endParaRPr lang="en-US" altLang="ko-KR" dirty="0"/>
          </a:p>
          <a:p>
            <a:r>
              <a:rPr lang="en-US" altLang="ko-KR" dirty="0"/>
              <a:t>ID </a:t>
            </a:r>
            <a:r>
              <a:rPr lang="ko-KR" altLang="en-US" dirty="0"/>
              <a:t>가 </a:t>
            </a:r>
            <a:r>
              <a:rPr lang="en-US" altLang="ko-KR" dirty="0" err="1"/>
              <a:t>skyblue</a:t>
            </a:r>
            <a:r>
              <a:rPr lang="en-US" altLang="ko-KR" dirty="0"/>
              <a:t> </a:t>
            </a:r>
            <a:r>
              <a:rPr lang="ko-KR" altLang="en-US" dirty="0"/>
              <a:t>인 </a:t>
            </a:r>
            <a:r>
              <a:rPr lang="en-US" altLang="ko-KR" dirty="0"/>
              <a:t>DOM </a:t>
            </a:r>
            <a:r>
              <a:rPr lang="ko-KR" altLang="en-US" dirty="0"/>
              <a:t>요소를 선택하여 출력해 주세요</a:t>
            </a:r>
            <a:endParaRPr lang="en-US" altLang="ko-KR" dirty="0"/>
          </a:p>
          <a:p>
            <a:r>
              <a:rPr lang="en-US" altLang="ko-KR" dirty="0" err="1"/>
              <a:t>Ul</a:t>
            </a:r>
            <a:r>
              <a:rPr lang="en-US" altLang="ko-KR" dirty="0"/>
              <a:t> </a:t>
            </a:r>
            <a:r>
              <a:rPr lang="ko-KR" altLang="en-US" dirty="0"/>
              <a:t>리스트의 </a:t>
            </a:r>
            <a:r>
              <a:rPr lang="en-US" altLang="ko-KR" dirty="0"/>
              <a:t>2</a:t>
            </a:r>
            <a:r>
              <a:rPr lang="ko-KR" altLang="en-US" dirty="0"/>
              <a:t>번째 자식 </a:t>
            </a:r>
            <a:r>
              <a:rPr lang="en-US" altLang="ko-KR" dirty="0"/>
              <a:t>li </a:t>
            </a:r>
            <a:r>
              <a:rPr lang="ko-KR" altLang="en-US" dirty="0"/>
              <a:t>요소를 선택한 다음</a:t>
            </a:r>
            <a:r>
              <a:rPr lang="en-US" altLang="ko-KR" dirty="0"/>
              <a:t>, </a:t>
            </a:r>
            <a:r>
              <a:rPr lang="ko-KR" altLang="en-US" dirty="0"/>
              <a:t>해당 </a:t>
            </a:r>
            <a:r>
              <a:rPr lang="en-US" altLang="ko-KR" dirty="0"/>
              <a:t>DOM </a:t>
            </a:r>
            <a:r>
              <a:rPr lang="ko-KR" altLang="en-US" dirty="0"/>
              <a:t>요소에 </a:t>
            </a:r>
            <a:r>
              <a:rPr lang="en-US" altLang="ko-KR" dirty="0"/>
              <a:t>orange </a:t>
            </a:r>
            <a:r>
              <a:rPr lang="ko-KR" altLang="en-US" dirty="0"/>
              <a:t>클래스를 부여해 한 다음</a:t>
            </a:r>
            <a:r>
              <a:rPr lang="en-US" altLang="ko-KR" dirty="0"/>
              <a:t> </a:t>
            </a:r>
            <a:r>
              <a:rPr lang="ko-KR" altLang="en-US" dirty="0"/>
              <a:t>출력해 주세요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24227555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0547D0-DCD6-B51F-A574-F70FB9A1C6EF}"/>
              </a:ext>
            </a:extLst>
          </p:cNvPr>
          <p:cNvSpPr txBox="1"/>
          <p:nvPr/>
        </p:nvSpPr>
        <p:spPr>
          <a:xfrm>
            <a:off x="740404" y="1557653"/>
            <a:ext cx="4256470" cy="341632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it-IT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it-IT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it-IT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it-IT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it-IT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"orange"</a:t>
            </a:r>
            <a:r>
              <a:rPr lang="it-IT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it-IT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it-IT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it-IT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it-IT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it-IT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it-IT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it-IT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it-IT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it-IT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it-IT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it-IT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it-IT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it-IT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it-IT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it-IT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it-IT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it-IT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it-IT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it-IT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it-IT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it-IT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it-IT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it-IT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it-IT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it-IT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it-IT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it-IT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it-IT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it-IT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it-IT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it-IT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"skyblue"</a:t>
            </a:r>
            <a:r>
              <a:rPr lang="it-IT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it-IT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it-IT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it-IT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it-IT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it-IT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it-IT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it-IT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it-IT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it-IT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it-IT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it-IT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it-IT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it-IT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it-IT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it-IT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it-IT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it-IT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it-IT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it-IT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9</a:t>
            </a:r>
            <a:r>
              <a:rPr lang="it-IT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it-IT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it-IT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it-IT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it-IT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it-IT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it-IT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it-IT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it-IT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it-IT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it-IT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48D6B147-D239-859F-CF82-DE24B3D8B0FF}"/>
              </a:ext>
            </a:extLst>
          </p:cNvPr>
          <p:cNvSpPr txBox="1">
            <a:spLocks/>
          </p:cNvSpPr>
          <p:nvPr/>
        </p:nvSpPr>
        <p:spPr>
          <a:xfrm>
            <a:off x="5172364" y="1328391"/>
            <a:ext cx="6797962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Orange </a:t>
            </a:r>
            <a:r>
              <a:rPr lang="ko-KR" altLang="en-US" dirty="0"/>
              <a:t>클래스를 가지는 첫번째 </a:t>
            </a:r>
            <a:r>
              <a:rPr lang="en-US" altLang="ko-KR" dirty="0"/>
              <a:t>DOM </a:t>
            </a:r>
            <a:r>
              <a:rPr lang="ko-KR" altLang="en-US" dirty="0"/>
              <a:t>요소를 선택한 다음</a:t>
            </a:r>
            <a:r>
              <a:rPr lang="en-US" altLang="ko-KR" dirty="0"/>
              <a:t>, </a:t>
            </a:r>
            <a:r>
              <a:rPr lang="ko-KR" altLang="en-US" dirty="0"/>
              <a:t>해당 요소가 </a:t>
            </a:r>
            <a:r>
              <a:rPr lang="en-US" altLang="ko-KR" dirty="0"/>
              <a:t>orange </a:t>
            </a:r>
            <a:r>
              <a:rPr lang="ko-KR" altLang="en-US" dirty="0"/>
              <a:t>클래스를 가지는지 </a:t>
            </a:r>
            <a:r>
              <a:rPr lang="en-US" altLang="ko-KR" dirty="0"/>
              <a:t>if </a:t>
            </a:r>
            <a:r>
              <a:rPr lang="ko-KR" altLang="en-US" dirty="0"/>
              <a:t>문으로 확인 후</a:t>
            </a:r>
            <a:r>
              <a:rPr lang="en-US" altLang="ko-KR" dirty="0"/>
              <a:t>, </a:t>
            </a:r>
            <a:r>
              <a:rPr lang="ko-KR" altLang="en-US" dirty="0"/>
              <a:t>가지고 있으면 </a:t>
            </a:r>
            <a:r>
              <a:rPr lang="en-US" altLang="ko-KR" dirty="0"/>
              <a:t>orange </a:t>
            </a:r>
            <a:r>
              <a:rPr lang="ko-KR" altLang="en-US" dirty="0"/>
              <a:t>클래스를 제거해 주세요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56968942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665608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 err="1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setAttribute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643093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3FE426-FC8B-4845-9EDB-D82F8D6DA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00B050"/>
                </a:solidFill>
              </a:rPr>
              <a:t> </a:t>
            </a:r>
            <a:r>
              <a:rPr lang="en-US" altLang="ko-KR" dirty="0" err="1">
                <a:solidFill>
                  <a:srgbClr val="00B050"/>
                </a:solidFill>
              </a:rPr>
              <a:t>setAttribute</a:t>
            </a:r>
            <a:r>
              <a:rPr lang="en-US" altLang="ko-KR" dirty="0">
                <a:solidFill>
                  <a:srgbClr val="00B050"/>
                </a:solidFill>
              </a:rPr>
              <a:t>, </a:t>
            </a:r>
            <a:r>
              <a:rPr lang="en-US" altLang="ko-KR" dirty="0"/>
              <a:t>html </a:t>
            </a:r>
            <a:r>
              <a:rPr lang="ko-KR" altLang="en-US" dirty="0"/>
              <a:t>요소 속성 추가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120705-E11C-5327-5556-DD8F657F0B8C}"/>
              </a:ext>
            </a:extLst>
          </p:cNvPr>
          <p:cNvSpPr txBox="1">
            <a:spLocks/>
          </p:cNvSpPr>
          <p:nvPr/>
        </p:nvSpPr>
        <p:spPr>
          <a:xfrm>
            <a:off x="523783" y="1328390"/>
            <a:ext cx="10830017" cy="55267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선택한 요소의 속성 값을 직접 지정할 수 있는 메소드</a:t>
            </a:r>
            <a:endParaRPr lang="en-US" altLang="ko-KR" dirty="0"/>
          </a:p>
          <a:p>
            <a:r>
              <a:rPr lang="ko-KR" altLang="en-US" dirty="0"/>
              <a:t>요소</a:t>
            </a:r>
            <a:r>
              <a:rPr lang="en-US" altLang="ko-KR" dirty="0"/>
              <a:t>.</a:t>
            </a:r>
            <a:r>
              <a:rPr lang="en-US" altLang="ko-KR" dirty="0" err="1">
                <a:solidFill>
                  <a:srgbClr val="00B050"/>
                </a:solidFill>
              </a:rPr>
              <a:t>setAttribute</a:t>
            </a:r>
            <a:r>
              <a:rPr lang="en-US" altLang="ko-KR" dirty="0"/>
              <a:t>(</a:t>
            </a:r>
            <a:r>
              <a:rPr lang="en-US" altLang="ko-KR" dirty="0">
                <a:solidFill>
                  <a:schemeClr val="accent2"/>
                </a:solidFill>
              </a:rPr>
              <a:t>“</a:t>
            </a:r>
            <a:r>
              <a:rPr lang="ko-KR" altLang="en-US" dirty="0" err="1">
                <a:solidFill>
                  <a:schemeClr val="accent2"/>
                </a:solidFill>
              </a:rPr>
              <a:t>속성명</a:t>
            </a:r>
            <a:r>
              <a:rPr lang="en-US" altLang="ko-KR" dirty="0">
                <a:solidFill>
                  <a:schemeClr val="accent2"/>
                </a:solidFill>
              </a:rPr>
              <a:t>”</a:t>
            </a:r>
            <a:r>
              <a:rPr lang="en-US" altLang="ko-KR" dirty="0"/>
              <a:t>, </a:t>
            </a:r>
            <a:r>
              <a:rPr lang="en-US" altLang="ko-KR" dirty="0">
                <a:solidFill>
                  <a:srgbClr val="0070C0"/>
                </a:solidFill>
              </a:rPr>
              <a:t>“</a:t>
            </a:r>
            <a:r>
              <a:rPr lang="ko-KR" altLang="en-US" dirty="0">
                <a:solidFill>
                  <a:srgbClr val="0070C0"/>
                </a:solidFill>
              </a:rPr>
              <a:t>지정할 속성</a:t>
            </a:r>
            <a:r>
              <a:rPr lang="en-US" altLang="ko-KR" dirty="0">
                <a:solidFill>
                  <a:srgbClr val="0070C0"/>
                </a:solidFill>
              </a:rPr>
              <a:t>“</a:t>
            </a:r>
            <a:r>
              <a:rPr lang="en-US" altLang="ko-KR" dirty="0"/>
              <a:t>)</a:t>
            </a:r>
          </a:p>
          <a:p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AF66C8-B488-0F42-EBF1-D6DC713CB5C3}"/>
              </a:ext>
            </a:extLst>
          </p:cNvPr>
          <p:cNvSpPr txBox="1"/>
          <p:nvPr/>
        </p:nvSpPr>
        <p:spPr>
          <a:xfrm>
            <a:off x="838200" y="3059668"/>
            <a:ext cx="8709212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searchInputEl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setAttribute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"placeholder"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통합검색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6A1A81-61FD-E4AE-3E81-5231BC9FE6C2}"/>
              </a:ext>
            </a:extLst>
          </p:cNvPr>
          <p:cNvSpPr txBox="1"/>
          <p:nvPr/>
        </p:nvSpPr>
        <p:spPr>
          <a:xfrm>
            <a:off x="838200" y="3706392"/>
            <a:ext cx="8111836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boxEl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setAttribute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"style"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"background-color: orange"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22247969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18B2F36-A5CB-EE2D-781D-6664AFFD4A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2497" y="183205"/>
            <a:ext cx="9767006" cy="6491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37619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665608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 err="1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textContent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4864921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3A59415-1C85-872B-9AD1-79C3C2373B54}"/>
              </a:ext>
            </a:extLst>
          </p:cNvPr>
          <p:cNvSpPr txBox="1"/>
          <p:nvPr/>
        </p:nvSpPr>
        <p:spPr>
          <a:xfrm>
            <a:off x="824753" y="574665"/>
            <a:ext cx="6096000" cy="203132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endParaRPr lang="en-US" altLang="ko-KR" b="0" dirty="0">
              <a:solidFill>
                <a:srgbClr val="569CD6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".box"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boxEl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textContent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boxEl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textContent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"KDT"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boxEl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textContent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B4F9006-2A6D-B2E3-04BE-DC8283251F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753" y="3108698"/>
            <a:ext cx="1679971" cy="1143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00142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483353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 err="1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innerHTML</a:t>
            </a: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,</a:t>
            </a:r>
          </a:p>
          <a:p>
            <a:pPr algn="ctr">
              <a:lnSpc>
                <a:spcPct val="150000"/>
              </a:lnSpc>
            </a:pPr>
            <a:r>
              <a:rPr lang="en-US" altLang="ko-KR" sz="9600" dirty="0" err="1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innerText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2689184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3A59415-1C85-872B-9AD1-79C3C2373B54}"/>
              </a:ext>
            </a:extLst>
          </p:cNvPr>
          <p:cNvSpPr txBox="1"/>
          <p:nvPr/>
        </p:nvSpPr>
        <p:spPr>
          <a:xfrm>
            <a:off x="824753" y="574665"/>
            <a:ext cx="6096000" cy="147732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box1El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".box1"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box2El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".box2"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box1El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innerHTML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"&lt;button&gt;test&lt;/button&gt;"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box2El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innerText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"&lt;button&gt;test&lt;/button&gt;"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B47610F-B858-CF1B-811C-5698ECCB98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753" y="2362301"/>
            <a:ext cx="3233959" cy="1066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99146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F51B1507-D26C-0164-32D8-F69EFF7A5668}"/>
              </a:ext>
            </a:extLst>
          </p:cNvPr>
          <p:cNvSpPr txBox="1">
            <a:spLocks/>
          </p:cNvSpPr>
          <p:nvPr/>
        </p:nvSpPr>
        <p:spPr>
          <a:xfrm>
            <a:off x="4846101" y="1328390"/>
            <a:ext cx="7117427" cy="4952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왼쪽 코드를 </a:t>
            </a:r>
            <a:r>
              <a:rPr lang="en-US" altLang="ko-KR" dirty="0"/>
              <a:t>JS </a:t>
            </a:r>
            <a:r>
              <a:rPr lang="ko-KR" altLang="en-US" dirty="0"/>
              <a:t>와 </a:t>
            </a:r>
            <a:r>
              <a:rPr lang="en-US" altLang="ko-KR" dirty="0"/>
              <a:t>DOM </a:t>
            </a:r>
            <a:r>
              <a:rPr lang="ko-KR" altLang="en-US" dirty="0"/>
              <a:t>을 사용하여 아래와 같이 변경해 주세요</a:t>
            </a:r>
            <a:r>
              <a:rPr lang="en-US" altLang="ko-KR" dirty="0"/>
              <a:t>~!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6FF4A7F-9676-F3EE-9D8D-6B7B9FF12110}"/>
              </a:ext>
            </a:extLst>
          </p:cNvPr>
          <p:cNvSpPr txBox="1"/>
          <p:nvPr/>
        </p:nvSpPr>
        <p:spPr>
          <a:xfrm>
            <a:off x="646545" y="1328389"/>
            <a:ext cx="4064000" cy="147732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"box1"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"box2"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"text"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01A0C22-D346-D4F8-7007-1CA6D3D404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545" y="3030099"/>
            <a:ext cx="2765712" cy="129251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6220F1F-F736-04E4-E40A-FC646B1AE7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3543" y="2947478"/>
            <a:ext cx="4972632" cy="1689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20571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428452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 err="1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createElement</a:t>
            </a: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	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4605517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3FE426-FC8B-4845-9EDB-D82F8D6DA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>
                <a:solidFill>
                  <a:srgbClr val="00B050"/>
                </a:solidFill>
              </a:rPr>
              <a:t>createElement</a:t>
            </a:r>
            <a:r>
              <a:rPr lang="en-US" altLang="ko-KR" dirty="0">
                <a:solidFill>
                  <a:srgbClr val="00B050"/>
                </a:solidFill>
              </a:rPr>
              <a:t>, </a:t>
            </a:r>
            <a:r>
              <a:rPr lang="en-US" altLang="ko-KR" dirty="0"/>
              <a:t>html </a:t>
            </a:r>
            <a:r>
              <a:rPr lang="ko-KR" altLang="en-US" dirty="0"/>
              <a:t>요소 생성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120705-E11C-5327-5556-DD8F657F0B8C}"/>
              </a:ext>
            </a:extLst>
          </p:cNvPr>
          <p:cNvSpPr txBox="1">
            <a:spLocks/>
          </p:cNvSpPr>
          <p:nvPr/>
        </p:nvSpPr>
        <p:spPr>
          <a:xfrm>
            <a:off x="523783" y="1328390"/>
            <a:ext cx="10830017" cy="55267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Html DOM </a:t>
            </a:r>
            <a:r>
              <a:rPr lang="ko-KR" altLang="en-US" dirty="0"/>
              <a:t>요소를 만들어내는 메소드</a:t>
            </a:r>
            <a:endParaRPr lang="en-US" altLang="ko-KR" dirty="0"/>
          </a:p>
          <a:p>
            <a:r>
              <a:rPr lang="en-US" altLang="ko-KR" dirty="0" err="1"/>
              <a:t>document.</a:t>
            </a:r>
            <a:r>
              <a:rPr lang="en-US" altLang="ko-KR" dirty="0" err="1">
                <a:solidFill>
                  <a:srgbClr val="00B050"/>
                </a:solidFill>
              </a:rPr>
              <a:t>createElement</a:t>
            </a:r>
            <a:r>
              <a:rPr lang="en-US" altLang="ko-KR" dirty="0"/>
              <a:t>(</a:t>
            </a:r>
            <a:r>
              <a:rPr lang="en-US" altLang="ko-KR" dirty="0">
                <a:solidFill>
                  <a:schemeClr val="accent2"/>
                </a:solidFill>
              </a:rPr>
              <a:t>“</a:t>
            </a:r>
            <a:r>
              <a:rPr lang="ko-KR" altLang="en-US" dirty="0">
                <a:solidFill>
                  <a:schemeClr val="accent2"/>
                </a:solidFill>
              </a:rPr>
              <a:t>요소 이름</a:t>
            </a:r>
            <a:r>
              <a:rPr lang="en-US" altLang="ko-KR" dirty="0">
                <a:solidFill>
                  <a:schemeClr val="accent2"/>
                </a:solidFill>
              </a:rPr>
              <a:t>”</a:t>
            </a:r>
            <a:r>
              <a:rPr lang="en-US" altLang="ko-KR" dirty="0"/>
              <a:t>)</a:t>
            </a:r>
          </a:p>
          <a:p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AF66C8-B488-0F42-EBF1-D6DC713CB5C3}"/>
              </a:ext>
            </a:extLst>
          </p:cNvPr>
          <p:cNvSpPr txBox="1"/>
          <p:nvPr/>
        </p:nvSpPr>
        <p:spPr>
          <a:xfrm>
            <a:off x="838200" y="3059668"/>
            <a:ext cx="5414818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it-IT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it-IT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it-IT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it-IT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it-IT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createElement</a:t>
            </a:r>
            <a:r>
              <a:rPr lang="it-IT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"li"</a:t>
            </a:r>
            <a:r>
              <a:rPr lang="it-IT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6A1A81-61FD-E4AE-3E81-5231BC9FE6C2}"/>
              </a:ext>
            </a:extLst>
          </p:cNvPr>
          <p:cNvSpPr txBox="1"/>
          <p:nvPr/>
        </p:nvSpPr>
        <p:spPr>
          <a:xfrm>
            <a:off x="838200" y="3706392"/>
            <a:ext cx="5414818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box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createElement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"div"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184141470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698781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append,</a:t>
            </a:r>
          </a:p>
          <a:p>
            <a:pPr algn="ctr">
              <a:lnSpc>
                <a:spcPct val="150000"/>
              </a:lnSpc>
            </a:pPr>
            <a:r>
              <a:rPr lang="en-US" altLang="ko-KR" sz="9600" dirty="0" err="1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appendChild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3400833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3FE426-FC8B-4845-9EDB-D82F8D6DA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00B050"/>
                </a:solidFill>
              </a:rPr>
              <a:t>append / </a:t>
            </a:r>
            <a:r>
              <a:rPr lang="en-US" altLang="ko-KR" dirty="0" err="1">
                <a:solidFill>
                  <a:srgbClr val="00B050"/>
                </a:solidFill>
              </a:rPr>
              <a:t>appendChild</a:t>
            </a:r>
            <a:r>
              <a:rPr lang="en-US" altLang="ko-KR" dirty="0">
                <a:solidFill>
                  <a:srgbClr val="00B050"/>
                </a:solidFill>
              </a:rPr>
              <a:t>, </a:t>
            </a:r>
            <a:r>
              <a:rPr lang="ko-KR" altLang="en-US" dirty="0"/>
              <a:t>요소 붙이기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120705-E11C-5327-5556-DD8F657F0B8C}"/>
              </a:ext>
            </a:extLst>
          </p:cNvPr>
          <p:cNvSpPr txBox="1">
            <a:spLocks/>
          </p:cNvSpPr>
          <p:nvPr/>
        </p:nvSpPr>
        <p:spPr>
          <a:xfrm>
            <a:off x="523783" y="1328390"/>
            <a:ext cx="10830017" cy="55267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특정</a:t>
            </a:r>
            <a:r>
              <a:rPr lang="en-US" altLang="ko-KR" dirty="0"/>
              <a:t> DOM </a:t>
            </a:r>
            <a:r>
              <a:rPr lang="ko-KR" altLang="en-US" dirty="0"/>
              <a:t>요소에 다른 요소를 자식으로 붙이는 메소드</a:t>
            </a:r>
            <a:endParaRPr lang="en-US" altLang="ko-KR" dirty="0"/>
          </a:p>
          <a:p>
            <a:r>
              <a:rPr lang="en-US" altLang="ko-KR" dirty="0"/>
              <a:t>DOM</a:t>
            </a:r>
            <a:r>
              <a:rPr lang="ko-KR" altLang="en-US" dirty="0"/>
              <a:t>요소</a:t>
            </a:r>
            <a:r>
              <a:rPr lang="en-US" altLang="ko-KR" dirty="0"/>
              <a:t>.</a:t>
            </a:r>
            <a:r>
              <a:rPr lang="en-US" altLang="ko-KR" dirty="0">
                <a:solidFill>
                  <a:srgbClr val="00B050"/>
                </a:solidFill>
              </a:rPr>
              <a:t>append</a:t>
            </a:r>
            <a:r>
              <a:rPr lang="en-US" altLang="ko-KR" dirty="0"/>
              <a:t>(</a:t>
            </a:r>
            <a:r>
              <a:rPr lang="ko-KR" altLang="en-US" dirty="0">
                <a:solidFill>
                  <a:schemeClr val="accent2"/>
                </a:solidFill>
              </a:rPr>
              <a:t>추가할 내용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DOM</a:t>
            </a:r>
            <a:r>
              <a:rPr lang="ko-KR" altLang="en-US" dirty="0"/>
              <a:t>요소</a:t>
            </a:r>
            <a:r>
              <a:rPr lang="en-US" altLang="ko-KR" dirty="0"/>
              <a:t>.</a:t>
            </a:r>
            <a:r>
              <a:rPr lang="en-US" altLang="ko-KR" dirty="0" err="1">
                <a:solidFill>
                  <a:srgbClr val="00B050"/>
                </a:solidFill>
              </a:rPr>
              <a:t>appendChild</a:t>
            </a:r>
            <a:r>
              <a:rPr lang="en-US" altLang="ko-KR" dirty="0"/>
              <a:t>(</a:t>
            </a:r>
            <a:r>
              <a:rPr lang="ko-KR" altLang="en-US" dirty="0">
                <a:solidFill>
                  <a:schemeClr val="accent2"/>
                </a:solidFill>
              </a:rPr>
              <a:t>추가할 요소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AF66C8-B488-0F42-EBF1-D6DC713CB5C3}"/>
              </a:ext>
            </a:extLst>
          </p:cNvPr>
          <p:cNvSpPr txBox="1"/>
          <p:nvPr/>
        </p:nvSpPr>
        <p:spPr>
          <a:xfrm>
            <a:off x="838200" y="3752395"/>
            <a:ext cx="7529945" cy="120032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it-IT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it-IT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it-IT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it-IT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it-IT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createElement</a:t>
            </a:r>
            <a:r>
              <a:rPr lang="it-IT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"li"</a:t>
            </a:r>
            <a:r>
              <a:rPr lang="it-IT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checkBtn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createElement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"input"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checkBtn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setAttribute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"type"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"checkbox"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  <a:endParaRPr lang="it-IT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checkBtn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  <a:endParaRPr lang="it-IT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184455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865434-D9E3-5134-1176-36A4F1B5D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append()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9858864-D871-74F2-FBEC-0246DEAF9A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append() </a:t>
            </a:r>
            <a:r>
              <a:rPr lang="ko-KR" altLang="en-US" dirty="0"/>
              <a:t>는 </a:t>
            </a:r>
            <a:r>
              <a:rPr lang="en-US" altLang="ko-KR" dirty="0"/>
              <a:t>Node </a:t>
            </a:r>
            <a:r>
              <a:rPr lang="ko-KR" altLang="en-US" dirty="0"/>
              <a:t>와 </a:t>
            </a:r>
            <a:r>
              <a:rPr lang="en-US" altLang="ko-KR" dirty="0"/>
              <a:t>String </a:t>
            </a:r>
            <a:r>
              <a:rPr lang="ko-KR" altLang="en-US" dirty="0"/>
              <a:t>을 전부 추가 할 수 있어요</a:t>
            </a:r>
            <a:endParaRPr lang="en-US" altLang="ko-KR" dirty="0"/>
          </a:p>
          <a:p>
            <a:r>
              <a:rPr lang="en-US" altLang="ko-KR" dirty="0"/>
              <a:t>append() </a:t>
            </a:r>
            <a:r>
              <a:rPr lang="ko-KR" altLang="en-US" dirty="0"/>
              <a:t>는 여러 가지 값을 한번에 붙일 수 있어요</a:t>
            </a:r>
            <a:endParaRPr lang="en-US" altLang="ko-KR" dirty="0"/>
          </a:p>
          <a:p>
            <a:r>
              <a:rPr lang="en-US" altLang="ko-KR" dirty="0"/>
              <a:t>append() </a:t>
            </a:r>
            <a:r>
              <a:rPr lang="ko-KR" altLang="en-US" dirty="0"/>
              <a:t>는 반환</a:t>
            </a:r>
            <a:r>
              <a:rPr lang="en-US" altLang="ko-KR" dirty="0"/>
              <a:t>(</a:t>
            </a:r>
            <a:r>
              <a:rPr lang="ko-KR" altLang="en-US" dirty="0"/>
              <a:t>리턴</a:t>
            </a:r>
            <a:r>
              <a:rPr lang="en-US" altLang="ko-KR" dirty="0"/>
              <a:t>)</a:t>
            </a:r>
            <a:r>
              <a:rPr lang="ko-KR" altLang="en-US" dirty="0"/>
              <a:t> 값이 없어요</a:t>
            </a:r>
            <a:r>
              <a:rPr lang="en-US" altLang="ko-KR" dirty="0"/>
              <a:t>!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017614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1555CA4-32B3-1412-6FC1-16AA67B43B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205" y="850178"/>
            <a:ext cx="11407589" cy="515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86641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865434-D9E3-5134-1176-36A4F1B5D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appendChild</a:t>
            </a:r>
            <a:r>
              <a:rPr lang="en-US" altLang="ko-KR" dirty="0"/>
              <a:t>()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9858864-D871-74F2-FBEC-0246DEAF9A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appendChild</a:t>
            </a:r>
            <a:r>
              <a:rPr lang="en-US" altLang="ko-KR" dirty="0"/>
              <a:t>() </a:t>
            </a:r>
            <a:r>
              <a:rPr lang="ko-KR" altLang="en-US" dirty="0"/>
              <a:t>는 </a:t>
            </a:r>
            <a:r>
              <a:rPr lang="en-US" altLang="ko-KR" dirty="0"/>
              <a:t>Node </a:t>
            </a:r>
            <a:r>
              <a:rPr lang="ko-KR" altLang="en-US" dirty="0"/>
              <a:t>만 추가할 수 있어요</a:t>
            </a:r>
            <a:endParaRPr lang="en-US" altLang="ko-KR" dirty="0"/>
          </a:p>
          <a:p>
            <a:r>
              <a:rPr lang="en-US" altLang="ko-KR" dirty="0" err="1"/>
              <a:t>appendChild</a:t>
            </a:r>
            <a:r>
              <a:rPr lang="en-US" altLang="ko-KR" dirty="0"/>
              <a:t>() </a:t>
            </a:r>
            <a:r>
              <a:rPr lang="ko-KR" altLang="en-US" dirty="0"/>
              <a:t>는 한 번에 하나만 추가할 수 있어요</a:t>
            </a:r>
            <a:endParaRPr lang="en-US" altLang="ko-KR" dirty="0"/>
          </a:p>
          <a:p>
            <a:r>
              <a:rPr lang="en-US" altLang="ko-KR" dirty="0" err="1"/>
              <a:t>appendChild</a:t>
            </a:r>
            <a:r>
              <a:rPr lang="en-US" altLang="ko-KR" dirty="0"/>
              <a:t>() </a:t>
            </a:r>
            <a:r>
              <a:rPr lang="ko-KR" altLang="en-US" dirty="0"/>
              <a:t>는 추가한 </a:t>
            </a:r>
            <a:r>
              <a:rPr lang="en-US" altLang="ko-KR" dirty="0"/>
              <a:t>Node </a:t>
            </a:r>
            <a:r>
              <a:rPr lang="ko-KR" altLang="en-US" dirty="0"/>
              <a:t>를 반환</a:t>
            </a:r>
            <a:r>
              <a:rPr lang="en-US" altLang="ko-KR" dirty="0"/>
              <a:t>(</a:t>
            </a:r>
            <a:r>
              <a:rPr lang="ko-KR" altLang="en-US" dirty="0"/>
              <a:t>리턴</a:t>
            </a:r>
            <a:r>
              <a:rPr lang="en-US" altLang="ko-KR" dirty="0"/>
              <a:t>) </a:t>
            </a:r>
            <a:r>
              <a:rPr lang="ko-KR" altLang="en-US" dirty="0"/>
              <a:t>합니다</a:t>
            </a:r>
            <a:r>
              <a:rPr lang="en-US" altLang="ko-KR" dirty="0"/>
              <a:t>!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0116449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428452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prepend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375858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865434-D9E3-5134-1176-36A4F1B5D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prepend()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9858864-D871-74F2-FBEC-0246DEAF9A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prepend() </a:t>
            </a:r>
            <a:r>
              <a:rPr lang="ko-KR" altLang="en-US" dirty="0"/>
              <a:t>는 </a:t>
            </a:r>
            <a:r>
              <a:rPr lang="en-US" altLang="ko-KR" dirty="0"/>
              <a:t>append() </a:t>
            </a:r>
            <a:r>
              <a:rPr lang="ko-KR" altLang="en-US" dirty="0"/>
              <a:t>와는 반대로 부모 노드의 첫번째 요소로 추가합니다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단</a:t>
            </a:r>
            <a:r>
              <a:rPr lang="en-US" altLang="ko-KR" dirty="0"/>
              <a:t>, </a:t>
            </a:r>
            <a:r>
              <a:rPr lang="en-US" altLang="ko-KR" dirty="0" err="1"/>
              <a:t>prependChild</a:t>
            </a:r>
            <a:r>
              <a:rPr lang="en-US" altLang="ko-KR" dirty="0"/>
              <a:t>() </a:t>
            </a:r>
            <a:r>
              <a:rPr lang="ko-KR" altLang="en-US" dirty="0"/>
              <a:t>는 존재 하지 않아요</a:t>
            </a:r>
            <a:r>
              <a:rPr lang="en-US" altLang="ko-KR" dirty="0"/>
              <a:t>!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3813747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428452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remove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3628883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3FE426-FC8B-4845-9EDB-D82F8D6DA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00B050"/>
                </a:solidFill>
              </a:rPr>
              <a:t>remove, </a:t>
            </a:r>
            <a:r>
              <a:rPr lang="ko-KR" altLang="en-US" dirty="0"/>
              <a:t>선택한 </a:t>
            </a:r>
            <a:r>
              <a:rPr lang="en-US" altLang="ko-KR" dirty="0"/>
              <a:t>DOM </a:t>
            </a:r>
            <a:r>
              <a:rPr lang="ko-KR" altLang="en-US" dirty="0"/>
              <a:t>을 지우는 메소드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120705-E11C-5327-5556-DD8F657F0B8C}"/>
              </a:ext>
            </a:extLst>
          </p:cNvPr>
          <p:cNvSpPr txBox="1">
            <a:spLocks/>
          </p:cNvSpPr>
          <p:nvPr/>
        </p:nvSpPr>
        <p:spPr>
          <a:xfrm>
            <a:off x="523783" y="1328390"/>
            <a:ext cx="10830017" cy="55267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DOM</a:t>
            </a:r>
            <a:r>
              <a:rPr lang="ko-KR" altLang="en-US" dirty="0"/>
              <a:t>요소</a:t>
            </a:r>
            <a:r>
              <a:rPr lang="en-US" altLang="ko-KR" dirty="0"/>
              <a:t>.</a:t>
            </a:r>
            <a:r>
              <a:rPr lang="en-US" altLang="ko-KR" dirty="0">
                <a:solidFill>
                  <a:srgbClr val="00B050"/>
                </a:solidFill>
              </a:rPr>
              <a:t>remove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FD6133-3592-43FA-5247-FE4EE61CB0B1}"/>
              </a:ext>
            </a:extLst>
          </p:cNvPr>
          <p:cNvSpPr txBox="1"/>
          <p:nvPr/>
        </p:nvSpPr>
        <p:spPr>
          <a:xfrm>
            <a:off x="609600" y="2360837"/>
            <a:ext cx="4110182" cy="175432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it-IT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altLang="ko-KR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altLang="ko-KR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it-IT" altLang="ko-KR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altLang="ko-KR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it-IT" altLang="ko-KR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altLang="ko-KR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it-IT" altLang="ko-KR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it-IT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it-IT" altLang="ko-KR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it-IT" altLang="ko-KR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it-IT" altLang="ko-KR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altLang="ko-KR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it-IT" altLang="ko-KR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altLang="ko-KR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it-IT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altLang="ko-KR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it-IT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altLang="ko-KR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"list"</a:t>
            </a:r>
            <a:r>
              <a:rPr lang="it-IT" altLang="ko-KR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it-IT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it-IT" altLang="ko-KR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it-IT" altLang="ko-KR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it-IT" altLang="ko-KR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altLang="ko-KR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it-IT" altLang="ko-KR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altLang="ko-KR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it-IT" altLang="ko-KR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it-IT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it-IT" altLang="ko-KR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it-IT" altLang="ko-KR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it-IT" altLang="ko-KR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altLang="ko-KR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it-IT" altLang="ko-KR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altLang="ko-KR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it-IT" altLang="ko-KR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it-IT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it-IT" altLang="ko-KR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it-IT" altLang="ko-KR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it-IT" altLang="ko-KR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altLang="ko-KR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altLang="ko-KR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it-IT" altLang="ko-KR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it-IT" altLang="ko-KR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8BF984-0DCB-E30E-3943-7B6D4959739C}"/>
              </a:ext>
            </a:extLst>
          </p:cNvPr>
          <p:cNvSpPr txBox="1"/>
          <p:nvPr/>
        </p:nvSpPr>
        <p:spPr>
          <a:xfrm>
            <a:off x="4988791" y="2360837"/>
            <a:ext cx="6096000" cy="64633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".list"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.);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FEA654A-64DE-A2C7-5B22-69FAB921BB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8791" y="3262989"/>
            <a:ext cx="2370833" cy="2266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15041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428452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 err="1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parentNode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3393836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3FE426-FC8B-4845-9EDB-D82F8D6DA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>
                <a:solidFill>
                  <a:srgbClr val="00B050"/>
                </a:solidFill>
              </a:rPr>
              <a:t>parentNode</a:t>
            </a:r>
            <a:r>
              <a:rPr lang="en-US" altLang="ko-KR" dirty="0">
                <a:solidFill>
                  <a:srgbClr val="00B050"/>
                </a:solidFill>
              </a:rPr>
              <a:t>, </a:t>
            </a:r>
            <a:r>
              <a:rPr lang="ko-KR" altLang="en-US" dirty="0"/>
              <a:t>부모 요소 확인하기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120705-E11C-5327-5556-DD8F657F0B8C}"/>
              </a:ext>
            </a:extLst>
          </p:cNvPr>
          <p:cNvSpPr txBox="1">
            <a:spLocks/>
          </p:cNvSpPr>
          <p:nvPr/>
        </p:nvSpPr>
        <p:spPr>
          <a:xfrm>
            <a:off x="523783" y="1328390"/>
            <a:ext cx="10830017" cy="55267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특정</a:t>
            </a:r>
            <a:r>
              <a:rPr lang="en-US" altLang="ko-KR" dirty="0"/>
              <a:t> DOM </a:t>
            </a:r>
            <a:r>
              <a:rPr lang="ko-KR" altLang="en-US" dirty="0"/>
              <a:t>요소의</a:t>
            </a:r>
            <a:r>
              <a:rPr lang="en-US" altLang="ko-KR" dirty="0"/>
              <a:t> </a:t>
            </a:r>
            <a:r>
              <a:rPr lang="ko-KR" altLang="en-US" dirty="0"/>
              <a:t>부모 노드를 가져오는 메소드</a:t>
            </a:r>
            <a:endParaRPr lang="en-US" altLang="ko-KR" dirty="0"/>
          </a:p>
          <a:p>
            <a:r>
              <a:rPr lang="en-US" altLang="ko-KR" dirty="0"/>
              <a:t>DOM</a:t>
            </a:r>
            <a:r>
              <a:rPr lang="ko-KR" altLang="en-US" dirty="0"/>
              <a:t>요소</a:t>
            </a:r>
            <a:r>
              <a:rPr lang="en-US" altLang="ko-KR" dirty="0"/>
              <a:t>.</a:t>
            </a:r>
            <a:r>
              <a:rPr lang="en-US" altLang="ko-KR" dirty="0" err="1">
                <a:solidFill>
                  <a:srgbClr val="00B050"/>
                </a:solidFill>
              </a:rPr>
              <a:t>parentNode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FD6133-3592-43FA-5247-FE4EE61CB0B1}"/>
              </a:ext>
            </a:extLst>
          </p:cNvPr>
          <p:cNvSpPr txBox="1"/>
          <p:nvPr/>
        </p:nvSpPr>
        <p:spPr>
          <a:xfrm>
            <a:off x="609600" y="3015965"/>
            <a:ext cx="4110182" cy="175432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it-IT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altLang="ko-KR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altLang="ko-KR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it-IT" altLang="ko-KR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altLang="ko-KR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it-IT" altLang="ko-KR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altLang="ko-KR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it-IT" altLang="ko-KR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it-IT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it-IT" altLang="ko-KR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it-IT" altLang="ko-KR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it-IT" altLang="ko-KR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altLang="ko-KR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it-IT" altLang="ko-KR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altLang="ko-KR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it-IT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altLang="ko-KR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it-IT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altLang="ko-KR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"list"</a:t>
            </a:r>
            <a:r>
              <a:rPr lang="it-IT" altLang="ko-KR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it-IT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it-IT" altLang="ko-KR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it-IT" altLang="ko-KR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it-IT" altLang="ko-KR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altLang="ko-KR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it-IT" altLang="ko-KR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altLang="ko-KR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it-IT" altLang="ko-KR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it-IT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it-IT" altLang="ko-KR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it-IT" altLang="ko-KR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it-IT" altLang="ko-KR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altLang="ko-KR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it-IT" altLang="ko-KR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altLang="ko-KR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it-IT" altLang="ko-KR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it-IT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it-IT" altLang="ko-KR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it-IT" altLang="ko-KR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it-IT" altLang="ko-KR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altLang="ko-KR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altLang="ko-KR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it-IT" altLang="ko-KR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it-IT" altLang="ko-KR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8BF984-0DCB-E30E-3943-7B6D4959739C}"/>
              </a:ext>
            </a:extLst>
          </p:cNvPr>
          <p:cNvSpPr txBox="1"/>
          <p:nvPr/>
        </p:nvSpPr>
        <p:spPr>
          <a:xfrm>
            <a:off x="4988791" y="3015965"/>
            <a:ext cx="6096000" cy="64633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".list"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parentNode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08025BB-9FB5-0555-B00A-ED5B1472C2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8791" y="3893127"/>
            <a:ext cx="3668019" cy="2064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40527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428452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 err="1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childNodes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2737418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3FE426-FC8B-4845-9EDB-D82F8D6DA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>
                <a:solidFill>
                  <a:srgbClr val="00B050"/>
                </a:solidFill>
              </a:rPr>
              <a:t>childNodes</a:t>
            </a:r>
            <a:r>
              <a:rPr lang="en-US" altLang="ko-KR" dirty="0">
                <a:solidFill>
                  <a:srgbClr val="00B050"/>
                </a:solidFill>
              </a:rPr>
              <a:t>, </a:t>
            </a:r>
            <a:r>
              <a:rPr lang="ko-KR" altLang="en-US" dirty="0"/>
              <a:t>자식 요소 확인하기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120705-E11C-5327-5556-DD8F657F0B8C}"/>
              </a:ext>
            </a:extLst>
          </p:cNvPr>
          <p:cNvSpPr txBox="1">
            <a:spLocks/>
          </p:cNvSpPr>
          <p:nvPr/>
        </p:nvSpPr>
        <p:spPr>
          <a:xfrm>
            <a:off x="523783" y="1328390"/>
            <a:ext cx="10830017" cy="55267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특정</a:t>
            </a:r>
            <a:r>
              <a:rPr lang="en-US" altLang="ko-KR" dirty="0"/>
              <a:t> DOM </a:t>
            </a:r>
            <a:r>
              <a:rPr lang="ko-KR" altLang="en-US" dirty="0"/>
              <a:t>요소의</a:t>
            </a:r>
            <a:r>
              <a:rPr lang="en-US" altLang="ko-KR" dirty="0"/>
              <a:t> </a:t>
            </a:r>
            <a:r>
              <a:rPr lang="ko-KR" altLang="en-US" dirty="0"/>
              <a:t>자식 요소를 전부 확인하는 메소드</a:t>
            </a:r>
            <a:endParaRPr lang="en-US" altLang="ko-KR" dirty="0"/>
          </a:p>
          <a:p>
            <a:r>
              <a:rPr lang="en-US" altLang="ko-KR" dirty="0"/>
              <a:t>DOM</a:t>
            </a:r>
            <a:r>
              <a:rPr lang="ko-KR" altLang="en-US" dirty="0"/>
              <a:t>요소</a:t>
            </a:r>
            <a:r>
              <a:rPr lang="en-US" altLang="ko-KR" dirty="0"/>
              <a:t>.</a:t>
            </a:r>
            <a:r>
              <a:rPr lang="en-US" altLang="ko-KR" dirty="0" err="1">
                <a:solidFill>
                  <a:srgbClr val="00B050"/>
                </a:solidFill>
              </a:rPr>
              <a:t>childNodes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FD6133-3592-43FA-5247-FE4EE61CB0B1}"/>
              </a:ext>
            </a:extLst>
          </p:cNvPr>
          <p:cNvSpPr txBox="1"/>
          <p:nvPr/>
        </p:nvSpPr>
        <p:spPr>
          <a:xfrm>
            <a:off x="609600" y="3015965"/>
            <a:ext cx="4110182" cy="175432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it-IT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altLang="ko-KR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altLang="ko-KR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it-IT" altLang="ko-KR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altLang="ko-KR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it-IT" altLang="ko-KR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altLang="ko-KR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it-IT" altLang="ko-KR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it-IT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it-IT" altLang="ko-KR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it-IT" altLang="ko-KR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it-IT" altLang="ko-KR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altLang="ko-KR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it-IT" altLang="ko-KR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altLang="ko-KR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it-IT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altLang="ko-KR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it-IT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altLang="ko-KR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"list"</a:t>
            </a:r>
            <a:r>
              <a:rPr lang="it-IT" altLang="ko-KR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it-IT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it-IT" altLang="ko-KR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it-IT" altLang="ko-KR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it-IT" altLang="ko-KR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altLang="ko-KR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it-IT" altLang="ko-KR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altLang="ko-KR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it-IT" altLang="ko-KR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it-IT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it-IT" altLang="ko-KR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it-IT" altLang="ko-KR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it-IT" altLang="ko-KR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altLang="ko-KR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it-IT" altLang="ko-KR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altLang="ko-KR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it-IT" altLang="ko-KR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it-IT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it-IT" altLang="ko-KR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it-IT" altLang="ko-KR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it-IT" altLang="ko-KR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altLang="ko-KR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altLang="ko-KR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it-IT" altLang="ko-KR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it-IT" altLang="ko-KR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8BF984-0DCB-E30E-3943-7B6D4959739C}"/>
              </a:ext>
            </a:extLst>
          </p:cNvPr>
          <p:cNvSpPr txBox="1"/>
          <p:nvPr/>
        </p:nvSpPr>
        <p:spPr>
          <a:xfrm>
            <a:off x="4988791" y="3015965"/>
            <a:ext cx="6096000" cy="64633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childNodes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6A45A14-AADE-B7F2-A518-FC276A0B74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8790" y="3893128"/>
            <a:ext cx="4210627" cy="2478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64026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428452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children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052256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611508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객체</a:t>
            </a: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!</a:t>
            </a: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Object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4365475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3FE426-FC8B-4845-9EDB-D82F8D6DA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00B050"/>
                </a:solidFill>
              </a:rPr>
              <a:t>children, </a:t>
            </a:r>
            <a:r>
              <a:rPr lang="ko-KR" altLang="en-US" dirty="0"/>
              <a:t>자식 요소 확인하기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120705-E11C-5327-5556-DD8F657F0B8C}"/>
              </a:ext>
            </a:extLst>
          </p:cNvPr>
          <p:cNvSpPr txBox="1">
            <a:spLocks/>
          </p:cNvSpPr>
          <p:nvPr/>
        </p:nvSpPr>
        <p:spPr>
          <a:xfrm>
            <a:off x="523783" y="1328390"/>
            <a:ext cx="10830017" cy="55267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특정</a:t>
            </a:r>
            <a:r>
              <a:rPr lang="en-US" altLang="ko-KR" dirty="0"/>
              <a:t> DOM </a:t>
            </a:r>
            <a:r>
              <a:rPr lang="ko-KR" altLang="en-US" dirty="0"/>
              <a:t>요소의</a:t>
            </a:r>
            <a:r>
              <a:rPr lang="en-US" altLang="ko-KR" dirty="0"/>
              <a:t> </a:t>
            </a:r>
            <a:r>
              <a:rPr lang="ko-KR" altLang="en-US" dirty="0"/>
              <a:t>자식 </a:t>
            </a:r>
            <a:r>
              <a:rPr lang="ko-KR" altLang="en-US" dirty="0" err="1"/>
              <a:t>노드만을</a:t>
            </a:r>
            <a:r>
              <a:rPr lang="ko-KR" altLang="en-US" dirty="0"/>
              <a:t> 확인하는 메소드</a:t>
            </a:r>
            <a:endParaRPr lang="en-US" altLang="ko-KR" dirty="0"/>
          </a:p>
          <a:p>
            <a:r>
              <a:rPr lang="en-US" altLang="ko-KR" dirty="0"/>
              <a:t>DOM</a:t>
            </a:r>
            <a:r>
              <a:rPr lang="ko-KR" altLang="en-US" dirty="0"/>
              <a:t>요소</a:t>
            </a:r>
            <a:r>
              <a:rPr lang="en-US" altLang="ko-KR" dirty="0"/>
              <a:t>.</a:t>
            </a:r>
            <a:r>
              <a:rPr lang="en-US" altLang="ko-KR" dirty="0">
                <a:solidFill>
                  <a:srgbClr val="00B050"/>
                </a:solidFill>
              </a:rPr>
              <a:t>children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FD6133-3592-43FA-5247-FE4EE61CB0B1}"/>
              </a:ext>
            </a:extLst>
          </p:cNvPr>
          <p:cNvSpPr txBox="1"/>
          <p:nvPr/>
        </p:nvSpPr>
        <p:spPr>
          <a:xfrm>
            <a:off x="609600" y="3015965"/>
            <a:ext cx="4110182" cy="175432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it-IT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altLang="ko-KR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altLang="ko-KR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it-IT" altLang="ko-KR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altLang="ko-KR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it-IT" altLang="ko-KR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altLang="ko-KR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it-IT" altLang="ko-KR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it-IT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it-IT" altLang="ko-KR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it-IT" altLang="ko-KR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it-IT" altLang="ko-KR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altLang="ko-KR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it-IT" altLang="ko-KR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altLang="ko-KR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it-IT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altLang="ko-KR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it-IT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altLang="ko-KR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"list"</a:t>
            </a:r>
            <a:r>
              <a:rPr lang="it-IT" altLang="ko-KR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it-IT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it-IT" altLang="ko-KR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it-IT" altLang="ko-KR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it-IT" altLang="ko-KR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altLang="ko-KR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it-IT" altLang="ko-KR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altLang="ko-KR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it-IT" altLang="ko-KR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it-IT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it-IT" altLang="ko-KR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it-IT" altLang="ko-KR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it-IT" altLang="ko-KR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altLang="ko-KR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it-IT" altLang="ko-KR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altLang="ko-KR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it-IT" altLang="ko-KR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it-IT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it-IT" altLang="ko-KR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it-IT" altLang="ko-KR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it-IT" altLang="ko-KR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altLang="ko-KR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altLang="ko-KR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it-IT" altLang="ko-KR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it-IT" altLang="ko-KR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8BF984-0DCB-E30E-3943-7B6D4959739C}"/>
              </a:ext>
            </a:extLst>
          </p:cNvPr>
          <p:cNvSpPr txBox="1"/>
          <p:nvPr/>
        </p:nvSpPr>
        <p:spPr>
          <a:xfrm>
            <a:off x="4988791" y="3015965"/>
            <a:ext cx="6096000" cy="64633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childNodes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34B83AF-5323-9C4B-BC83-DB50EF096F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8791" y="3883891"/>
            <a:ext cx="4811248" cy="2027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38415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428452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Onclick!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6237466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D3368B-36A2-9551-CAFF-0F3BA21F9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onclick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D34671D-30BA-37B0-6E02-B2F969120C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각각의 </a:t>
            </a:r>
            <a:r>
              <a:rPr lang="en-US" altLang="ko-KR"/>
              <a:t>HTML </a:t>
            </a:r>
            <a:r>
              <a:rPr lang="ko-KR" altLang="en-US"/>
              <a:t>요소에 속성 값으로 </a:t>
            </a:r>
            <a:r>
              <a:rPr lang="en-US" altLang="ko-KR"/>
              <a:t>JS </a:t>
            </a:r>
            <a:r>
              <a:rPr lang="ko-KR" altLang="en-US"/>
              <a:t>함수를 연결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6C7F05-A64F-647A-1BEF-C639BB2989CA}"/>
              </a:ext>
            </a:extLst>
          </p:cNvPr>
          <p:cNvSpPr txBox="1"/>
          <p:nvPr/>
        </p:nvSpPr>
        <p:spPr>
          <a:xfrm>
            <a:off x="761999" y="2434389"/>
            <a:ext cx="7033491" cy="92333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"box"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onclick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test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();"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click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F69D60-40E6-C4B0-6BF5-A6ACB5970277}"/>
              </a:ext>
            </a:extLst>
          </p:cNvPr>
          <p:cNvSpPr txBox="1"/>
          <p:nvPr/>
        </p:nvSpPr>
        <p:spPr>
          <a:xfrm>
            <a:off x="761999" y="3540387"/>
            <a:ext cx="6096000" cy="92333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test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alert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"TEST"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05FA588-99B6-C909-D4A8-2E652E6BFD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999" y="4738138"/>
            <a:ext cx="4277322" cy="1247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69951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665608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 err="1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AddEventListener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2638513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3FE426-FC8B-4845-9EDB-D82F8D6DA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>
                <a:solidFill>
                  <a:srgbClr val="00B050"/>
                </a:solidFill>
              </a:rPr>
              <a:t>addEventListener</a:t>
            </a:r>
            <a:r>
              <a:rPr lang="en-US" altLang="ko-KR" dirty="0"/>
              <a:t>(</a:t>
            </a:r>
            <a:r>
              <a:rPr lang="ko-KR" altLang="en-US" dirty="0"/>
              <a:t>이벤트</a:t>
            </a:r>
            <a:r>
              <a:rPr lang="en-US" altLang="ko-KR" dirty="0"/>
              <a:t>, </a:t>
            </a:r>
            <a:r>
              <a:rPr lang="ko-KR" altLang="en-US" dirty="0"/>
              <a:t>명령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99921601-FACF-7B3E-2F7E-3C6CB9839A59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선택 요소에 지정한 이벤트가 발생하면</a:t>
            </a:r>
            <a:r>
              <a:rPr lang="en-US" altLang="ko-KR" dirty="0"/>
              <a:t>, </a:t>
            </a:r>
            <a:r>
              <a:rPr lang="ko-KR" altLang="en-US" dirty="0"/>
              <a:t>약속 된 명령어를 실행시키는 메소드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2F8DB1-4A8C-5FD8-B306-66E48E333D7B}"/>
              </a:ext>
            </a:extLst>
          </p:cNvPr>
          <p:cNvSpPr txBox="1"/>
          <p:nvPr/>
        </p:nvSpPr>
        <p:spPr>
          <a:xfrm>
            <a:off x="838200" y="2928832"/>
            <a:ext cx="6943165" cy="203132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".box"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boxEl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addEventListener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"click"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alert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"click!"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FA8179-F830-703B-52B8-458B7490C17F}"/>
              </a:ext>
            </a:extLst>
          </p:cNvPr>
          <p:cNvSpPr txBox="1"/>
          <p:nvPr/>
        </p:nvSpPr>
        <p:spPr>
          <a:xfrm>
            <a:off x="838200" y="5362390"/>
            <a:ext cx="9852212" cy="92333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".box"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addEventListener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"click"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alert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"click"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</a:t>
            </a:r>
          </a:p>
        </p:txBody>
      </p:sp>
    </p:spTree>
    <p:extLst>
      <p:ext uri="{BB962C8B-B14F-4D97-AF65-F5344CB8AC3E}">
        <p14:creationId xmlns:p14="http://schemas.microsoft.com/office/powerpoint/2010/main" val="329683378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08DC9389-07C2-3317-DB1E-D066F6A827AD}"/>
              </a:ext>
            </a:extLst>
          </p:cNvPr>
          <p:cNvSpPr txBox="1"/>
          <p:nvPr/>
        </p:nvSpPr>
        <p:spPr>
          <a:xfrm>
            <a:off x="466164" y="492676"/>
            <a:ext cx="7718611" cy="258532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".box"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boxEl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classList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contains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"orange"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boxEl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addEventListener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"click"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boxEl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classList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"orange"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boxEl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classList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contains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"orange"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DE03621-C9B4-37C3-169C-03A8E680B9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273" y="3429000"/>
            <a:ext cx="5861077" cy="1601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87427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3FE426-FC8B-4845-9EDB-D82F8D6DA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>
                <a:solidFill>
                  <a:srgbClr val="00B050"/>
                </a:solidFill>
              </a:rPr>
              <a:t>addEventListener</a:t>
            </a:r>
            <a:r>
              <a:rPr lang="en-US" altLang="ko-KR" dirty="0"/>
              <a:t> </a:t>
            </a:r>
            <a:r>
              <a:rPr lang="ko-KR" altLang="en-US" dirty="0"/>
              <a:t>이벤트의 종류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99921601-FACF-7B3E-2F7E-3C6CB9839A59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Click :  </a:t>
            </a:r>
            <a:r>
              <a:rPr lang="ko-KR" altLang="en-US" dirty="0"/>
              <a:t>클릭</a:t>
            </a:r>
            <a:endParaRPr lang="en-US" altLang="ko-KR" dirty="0"/>
          </a:p>
          <a:p>
            <a:r>
              <a:rPr lang="en-US" altLang="ko-KR" dirty="0"/>
              <a:t>Mouse</a:t>
            </a:r>
            <a:r>
              <a:rPr lang="ko-KR" altLang="en-US" dirty="0"/>
              <a:t> 계열</a:t>
            </a:r>
            <a:endParaRPr lang="en-US" altLang="ko-KR" dirty="0"/>
          </a:p>
          <a:p>
            <a:pPr lvl="1"/>
            <a:r>
              <a:rPr lang="en-US" altLang="ko-KR" dirty="0"/>
              <a:t>Mouseover : </a:t>
            </a:r>
            <a:r>
              <a:rPr lang="ko-KR" altLang="en-US" dirty="0"/>
              <a:t>요소에 커서를 올렸을 때</a:t>
            </a:r>
            <a:endParaRPr lang="en-US" altLang="ko-KR" dirty="0"/>
          </a:p>
          <a:p>
            <a:pPr lvl="1"/>
            <a:r>
              <a:rPr lang="en-US" altLang="ko-KR" dirty="0" err="1"/>
              <a:t>Mouseout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마우스가 요소를 벗어날 때</a:t>
            </a:r>
            <a:endParaRPr lang="en-US" altLang="ko-KR" dirty="0"/>
          </a:p>
          <a:p>
            <a:pPr lvl="1"/>
            <a:r>
              <a:rPr lang="en-US" altLang="ko-KR" dirty="0" err="1"/>
              <a:t>Mousedown</a:t>
            </a:r>
            <a:r>
              <a:rPr lang="en-US" altLang="ko-KR" dirty="0"/>
              <a:t> : </a:t>
            </a:r>
            <a:r>
              <a:rPr lang="ko-KR" altLang="en-US" dirty="0"/>
              <a:t>마우스 버튼을 누르고 있는 상태</a:t>
            </a:r>
            <a:endParaRPr lang="en-US" altLang="ko-KR" dirty="0"/>
          </a:p>
          <a:p>
            <a:pPr lvl="1"/>
            <a:r>
              <a:rPr lang="en-US" altLang="ko-KR" dirty="0" err="1"/>
              <a:t>Mouseup</a:t>
            </a:r>
            <a:r>
              <a:rPr lang="en-US" altLang="ko-KR" dirty="0"/>
              <a:t> : </a:t>
            </a:r>
            <a:r>
              <a:rPr lang="ko-KR" altLang="en-US" dirty="0"/>
              <a:t>마우스 버튼을 떼는 순간</a:t>
            </a:r>
            <a:endParaRPr lang="en-US" altLang="ko-KR" dirty="0"/>
          </a:p>
          <a:p>
            <a:r>
              <a:rPr lang="en-US" altLang="ko-KR" dirty="0"/>
              <a:t>Focus : </a:t>
            </a:r>
            <a:r>
              <a:rPr lang="ko-KR" altLang="en-US" dirty="0"/>
              <a:t>포커스가 갔을 때</a:t>
            </a:r>
            <a:endParaRPr lang="en-US" altLang="ko-KR" dirty="0"/>
          </a:p>
          <a:p>
            <a:r>
              <a:rPr lang="en-US" altLang="ko-KR" dirty="0"/>
              <a:t>Blur : </a:t>
            </a:r>
            <a:r>
              <a:rPr lang="ko-KR" altLang="en-US" dirty="0"/>
              <a:t>포커스가 벗어나는 순간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61449727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3FE426-FC8B-4845-9EDB-D82F8D6DA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>
                <a:solidFill>
                  <a:srgbClr val="00B050"/>
                </a:solidFill>
              </a:rPr>
              <a:t>addEventListener</a:t>
            </a:r>
            <a:r>
              <a:rPr lang="en-US" altLang="ko-KR" dirty="0"/>
              <a:t> </a:t>
            </a:r>
            <a:r>
              <a:rPr lang="ko-KR" altLang="en-US" dirty="0"/>
              <a:t>이벤트의 종류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99921601-FACF-7B3E-2F7E-3C6CB9839A59}"/>
              </a:ext>
            </a:extLst>
          </p:cNvPr>
          <p:cNvSpPr txBox="1">
            <a:spLocks/>
          </p:cNvSpPr>
          <p:nvPr/>
        </p:nvSpPr>
        <p:spPr>
          <a:xfrm>
            <a:off x="523783" y="1328390"/>
            <a:ext cx="10830017" cy="5526781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Key </a:t>
            </a:r>
            <a:r>
              <a:rPr lang="ko-KR" altLang="en-US" dirty="0"/>
              <a:t>계열</a:t>
            </a:r>
            <a:endParaRPr lang="en-US" altLang="ko-KR" dirty="0"/>
          </a:p>
          <a:p>
            <a:pPr lvl="1"/>
            <a:r>
              <a:rPr lang="en-US" altLang="ko-KR" dirty="0"/>
              <a:t>Keypress : </a:t>
            </a:r>
            <a:r>
              <a:rPr lang="ko-KR" altLang="en-US" dirty="0"/>
              <a:t>키를 누르는 순간 </a:t>
            </a:r>
            <a:r>
              <a:rPr lang="en-US" altLang="ko-KR" dirty="0"/>
              <a:t>+ </a:t>
            </a:r>
            <a:r>
              <a:rPr lang="ko-KR" altLang="en-US" dirty="0"/>
              <a:t>누르고 있는 동안 계속 발생</a:t>
            </a:r>
            <a:endParaRPr lang="en-US" altLang="ko-KR" dirty="0"/>
          </a:p>
          <a:p>
            <a:pPr lvl="1"/>
            <a:r>
              <a:rPr lang="en-US" altLang="ko-KR" dirty="0" err="1"/>
              <a:t>Keydown</a:t>
            </a:r>
            <a:r>
              <a:rPr lang="en-US" altLang="ko-KR" dirty="0"/>
              <a:t> : </a:t>
            </a:r>
            <a:r>
              <a:rPr lang="ko-KR" altLang="en-US" dirty="0"/>
              <a:t>키를 누르는 순간에만 발생</a:t>
            </a:r>
            <a:endParaRPr lang="en-US" altLang="ko-KR" dirty="0"/>
          </a:p>
          <a:p>
            <a:pPr lvl="1"/>
            <a:r>
              <a:rPr lang="en-US" altLang="ko-KR" dirty="0" err="1"/>
              <a:t>Keyup</a:t>
            </a:r>
            <a:r>
              <a:rPr lang="en-US" altLang="ko-KR" dirty="0"/>
              <a:t> : </a:t>
            </a:r>
            <a:r>
              <a:rPr lang="ko-KR" altLang="en-US" dirty="0"/>
              <a:t>키를 눌렀다가 떼는 순간</a:t>
            </a:r>
            <a:endParaRPr lang="en-US" altLang="ko-KR" dirty="0"/>
          </a:p>
          <a:p>
            <a:r>
              <a:rPr lang="en-US" altLang="ko-KR" dirty="0"/>
              <a:t>Load : </a:t>
            </a:r>
            <a:r>
              <a:rPr lang="ko-KR" altLang="en-US" dirty="0"/>
              <a:t>웹페이지에 필요한 모든 파일</a:t>
            </a:r>
            <a:r>
              <a:rPr lang="en-US" altLang="ko-KR" dirty="0"/>
              <a:t>(html, </a:t>
            </a:r>
            <a:r>
              <a:rPr lang="en-US" altLang="ko-KR" dirty="0" err="1"/>
              <a:t>css</a:t>
            </a:r>
            <a:r>
              <a:rPr lang="en-US" altLang="ko-KR" dirty="0"/>
              <a:t>, </a:t>
            </a:r>
            <a:r>
              <a:rPr lang="en-US" altLang="ko-KR" dirty="0" err="1"/>
              <a:t>js</a:t>
            </a:r>
            <a:r>
              <a:rPr lang="en-US" altLang="ko-KR" dirty="0"/>
              <a:t> </a:t>
            </a:r>
            <a:r>
              <a:rPr lang="ko-KR" altLang="en-US" dirty="0"/>
              <a:t>등</a:t>
            </a:r>
            <a:r>
              <a:rPr lang="en-US" altLang="ko-KR" dirty="0"/>
              <a:t>)</a:t>
            </a:r>
            <a:r>
              <a:rPr lang="ko-KR" altLang="en-US" dirty="0"/>
              <a:t>의 다운로드가 완료 되었을 때</a:t>
            </a:r>
            <a:endParaRPr lang="en-US" altLang="ko-KR" dirty="0"/>
          </a:p>
          <a:p>
            <a:r>
              <a:rPr lang="en-US" altLang="ko-KR" dirty="0"/>
              <a:t>Resize : </a:t>
            </a:r>
            <a:r>
              <a:rPr lang="ko-KR" altLang="en-US" dirty="0"/>
              <a:t>브라우저 창의 크기가 변경 될 때</a:t>
            </a:r>
            <a:endParaRPr lang="en-US" altLang="ko-KR" dirty="0"/>
          </a:p>
          <a:p>
            <a:r>
              <a:rPr lang="en-US" altLang="ko-KR" dirty="0"/>
              <a:t>Scroll : </a:t>
            </a:r>
            <a:r>
              <a:rPr lang="ko-KR" altLang="en-US" dirty="0"/>
              <a:t>스크롤이 발생할 때</a:t>
            </a:r>
            <a:endParaRPr lang="en-US" altLang="ko-KR" dirty="0"/>
          </a:p>
          <a:p>
            <a:r>
              <a:rPr lang="en-US" altLang="ko-KR" dirty="0"/>
              <a:t>Unload : </a:t>
            </a:r>
            <a:r>
              <a:rPr lang="ko-KR" altLang="en-US" dirty="0"/>
              <a:t>링크를 타고 이동하거나</a:t>
            </a:r>
            <a:r>
              <a:rPr lang="en-US" altLang="ko-KR" dirty="0"/>
              <a:t>, </a:t>
            </a:r>
            <a:r>
              <a:rPr lang="ko-KR" altLang="en-US" dirty="0"/>
              <a:t>브라우저를 닫을 때</a:t>
            </a:r>
            <a:endParaRPr lang="en-US" altLang="ko-KR" dirty="0"/>
          </a:p>
          <a:p>
            <a:r>
              <a:rPr lang="en-US" altLang="ko-KR" dirty="0"/>
              <a:t>Change : </a:t>
            </a:r>
            <a:r>
              <a:rPr lang="ko-KR" altLang="en-US" dirty="0"/>
              <a:t>폼 필드의 상태가 변경 되었을 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27601673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F51B1507-D26C-0164-32D8-F69EFF7A5668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.box1 </a:t>
            </a:r>
            <a:r>
              <a:rPr lang="ko-KR" altLang="en-US" dirty="0"/>
              <a:t>를 최초 클릭하면 배경을 </a:t>
            </a:r>
            <a:r>
              <a:rPr lang="en-US" altLang="ko-KR" dirty="0"/>
              <a:t>orange </a:t>
            </a:r>
            <a:r>
              <a:rPr lang="ko-KR" altLang="en-US" dirty="0"/>
              <a:t>색으로 변경하기</a:t>
            </a:r>
            <a:endParaRPr lang="en-US" altLang="ko-KR" dirty="0"/>
          </a:p>
          <a:p>
            <a:r>
              <a:rPr lang="en-US" altLang="ko-KR" dirty="0"/>
              <a:t>.box1 </a:t>
            </a:r>
            <a:r>
              <a:rPr lang="ko-KR" altLang="en-US" dirty="0"/>
              <a:t>를 다시 클릭 했을 때 배경이 </a:t>
            </a:r>
            <a:r>
              <a:rPr lang="en-US" altLang="ko-KR" dirty="0"/>
              <a:t>orange </a:t>
            </a:r>
            <a:r>
              <a:rPr lang="ko-KR" altLang="en-US" dirty="0"/>
              <a:t>색이면 </a:t>
            </a:r>
            <a:r>
              <a:rPr lang="en-US" altLang="ko-KR" dirty="0" err="1"/>
              <a:t>skyblue</a:t>
            </a:r>
            <a:r>
              <a:rPr lang="en-US" altLang="ko-KR" dirty="0"/>
              <a:t> </a:t>
            </a:r>
            <a:r>
              <a:rPr lang="ko-KR" altLang="en-US" dirty="0"/>
              <a:t>로 변경</a:t>
            </a:r>
            <a:r>
              <a:rPr lang="en-US" altLang="ko-KR" dirty="0"/>
              <a:t> </a:t>
            </a:r>
            <a:r>
              <a:rPr lang="ko-KR" altLang="en-US" dirty="0"/>
              <a:t>하거나 </a:t>
            </a:r>
            <a:r>
              <a:rPr lang="en-US" altLang="ko-KR" dirty="0" err="1"/>
              <a:t>skyblue</a:t>
            </a:r>
            <a:r>
              <a:rPr lang="en-US" altLang="ko-KR" dirty="0"/>
              <a:t> </a:t>
            </a:r>
            <a:r>
              <a:rPr lang="ko-KR" altLang="en-US" dirty="0"/>
              <a:t>면 </a:t>
            </a:r>
            <a:r>
              <a:rPr lang="en-US" altLang="ko-KR" dirty="0"/>
              <a:t>orange </a:t>
            </a:r>
            <a:r>
              <a:rPr lang="ko-KR" altLang="en-US" dirty="0"/>
              <a:t>로</a:t>
            </a:r>
            <a:r>
              <a:rPr lang="en-US" altLang="ko-KR" dirty="0"/>
              <a:t> </a:t>
            </a:r>
            <a:r>
              <a:rPr lang="ko-KR" altLang="en-US" dirty="0"/>
              <a:t>변경하는 페이지 만들기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색상 변경은 </a:t>
            </a:r>
            <a:r>
              <a:rPr lang="en-US" altLang="ko-KR" dirty="0"/>
              <a:t>CSS </a:t>
            </a:r>
            <a:r>
              <a:rPr lang="ko-KR" altLang="en-US" dirty="0"/>
              <a:t>를 이용하시면 됩니다</a:t>
            </a:r>
            <a:r>
              <a:rPr lang="en-US" altLang="ko-KR" dirty="0"/>
              <a:t>! </a:t>
            </a:r>
          </a:p>
          <a:p>
            <a:r>
              <a:rPr lang="ko-KR" altLang="en-US" dirty="0"/>
              <a:t>해당 실습을  </a:t>
            </a:r>
            <a:r>
              <a:rPr lang="en-US" altLang="ko-KR" dirty="0" err="1"/>
              <a:t>addEventListener</a:t>
            </a:r>
            <a:r>
              <a:rPr lang="en-US" altLang="ko-KR" dirty="0"/>
              <a:t> </a:t>
            </a:r>
            <a:r>
              <a:rPr lang="ko-KR" altLang="en-US" dirty="0"/>
              <a:t>와 </a:t>
            </a:r>
            <a:r>
              <a:rPr lang="en-US" altLang="ko-KR" dirty="0"/>
              <a:t>onclick </a:t>
            </a:r>
            <a:r>
              <a:rPr lang="ko-KR" altLang="en-US" dirty="0"/>
              <a:t>으로 각각 구현하기</a:t>
            </a:r>
            <a:r>
              <a:rPr lang="en-US" altLang="ko-KR" dirty="0"/>
              <a:t>! (box1, box2)</a:t>
            </a: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85114832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665608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 err="1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querySelectorAll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79500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EE5EC27-05DF-58C8-9046-12B62E2464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835" y="391676"/>
            <a:ext cx="10838329" cy="6074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60494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3FE426-FC8B-4845-9EDB-D82F8D6DA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>
                <a:solidFill>
                  <a:srgbClr val="00B050"/>
                </a:solidFill>
              </a:rPr>
              <a:t>querySelectorAll</a:t>
            </a:r>
            <a:r>
              <a:rPr lang="en-US" altLang="ko-KR" dirty="0"/>
              <a:t>(“</a:t>
            </a:r>
            <a:r>
              <a:rPr lang="ko-KR" altLang="en-US" dirty="0"/>
              <a:t>요소 </a:t>
            </a:r>
            <a:r>
              <a:rPr lang="ko-KR" altLang="en-US" dirty="0" err="1"/>
              <a:t>선택자</a:t>
            </a:r>
            <a:r>
              <a:rPr lang="en-US" altLang="ko-KR" dirty="0"/>
              <a:t>“)</a:t>
            </a:r>
            <a:endParaRPr lang="ko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99921601-FACF-7B3E-2F7E-3C6CB9839A59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문서에 존재하는 모든 요소를 찾아주는 메소드</a:t>
            </a:r>
            <a:endParaRPr lang="en-US" altLang="ko-KR" dirty="0"/>
          </a:p>
          <a:p>
            <a:r>
              <a:rPr lang="ko-KR" altLang="en-US" dirty="0"/>
              <a:t>모든 요소를 가져와서 배열</a:t>
            </a:r>
            <a:r>
              <a:rPr lang="en-US" altLang="ko-KR" dirty="0"/>
              <a:t>(</a:t>
            </a:r>
            <a:r>
              <a:rPr lang="ko-KR" altLang="en-US" dirty="0"/>
              <a:t>같은</a:t>
            </a:r>
            <a:r>
              <a:rPr lang="en-US" altLang="ko-KR" dirty="0"/>
              <a:t>) </a:t>
            </a:r>
            <a:r>
              <a:rPr lang="ko-KR" altLang="en-US" dirty="0"/>
              <a:t>데이터로 만들어 줍니다</a:t>
            </a:r>
            <a:r>
              <a:rPr lang="en-US" altLang="ko-KR" dirty="0"/>
              <a:t>!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9F813D4-EB6C-0D9F-848C-5B81BA152A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96"/>
          <a:stretch/>
        </p:blipFill>
        <p:spPr>
          <a:xfrm>
            <a:off x="7084744" y="4783433"/>
            <a:ext cx="5008646" cy="166710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3095F28-A0CE-93E2-05B4-5D025AFEFCBA}"/>
              </a:ext>
            </a:extLst>
          </p:cNvPr>
          <p:cNvSpPr txBox="1"/>
          <p:nvPr/>
        </p:nvSpPr>
        <p:spPr>
          <a:xfrm>
            <a:off x="627529" y="5804210"/>
            <a:ext cx="6096000" cy="64633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boxEls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querySelectorAll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".box"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boxEls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C8BC7C-2BC0-C035-EB89-B3241A6156F0}"/>
              </a:ext>
            </a:extLst>
          </p:cNvPr>
          <p:cNvSpPr txBox="1"/>
          <p:nvPr/>
        </p:nvSpPr>
        <p:spPr>
          <a:xfrm>
            <a:off x="627529" y="3108829"/>
            <a:ext cx="6270812" cy="258532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"box"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"box"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"box"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"box"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"box"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"box"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"box"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48875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3FE426-FC8B-4845-9EDB-D82F8D6DA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 err="1">
                <a:solidFill>
                  <a:srgbClr val="00B050"/>
                </a:solidFill>
              </a:rPr>
              <a:t>forEach</a:t>
            </a:r>
            <a:r>
              <a:rPr lang="en-US" altLang="ko-KR" sz="4000" dirty="0"/>
              <a:t>(function (</a:t>
            </a:r>
            <a:r>
              <a:rPr lang="ko-KR" altLang="en-US" sz="4000" dirty="0"/>
              <a:t>반복중인 요소</a:t>
            </a:r>
            <a:r>
              <a:rPr lang="en-US" altLang="ko-KR" sz="4000" dirty="0"/>
              <a:t>, </a:t>
            </a:r>
            <a:r>
              <a:rPr lang="ko-KR" altLang="en-US" sz="4000" dirty="0"/>
              <a:t>인덱스</a:t>
            </a:r>
            <a:r>
              <a:rPr lang="en-US" altLang="ko-KR" sz="4000" dirty="0"/>
              <a:t>) {})</a:t>
            </a:r>
            <a:endParaRPr lang="ko-KR" altLang="en-US" sz="4000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99921601-FACF-7B3E-2F7E-3C6CB9839A59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/>
              <a:t>찾은 요소 전부에게 명령을 반복적으로 실행해 주는 메소드</a:t>
            </a:r>
            <a:endParaRPr lang="en-US" altLang="ko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13EFD3-5BC2-726A-5EF8-A80963AB1AE8}"/>
              </a:ext>
            </a:extLst>
          </p:cNvPr>
          <p:cNvSpPr txBox="1"/>
          <p:nvPr/>
        </p:nvSpPr>
        <p:spPr>
          <a:xfrm>
            <a:off x="672353" y="2324598"/>
            <a:ext cx="6096000" cy="230832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boxEls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querySelectorAll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".box"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boxEls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boxEls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forEach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boxEl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classList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`box_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boxEls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A668837-0206-4125-BBAC-12E63D3B05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3565" y="2324598"/>
            <a:ext cx="2599352" cy="4414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6474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27E55E0-3B19-07C1-E62F-63BB547C5E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780" y="246529"/>
            <a:ext cx="8059631" cy="6364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01405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F51B1507-D26C-0164-32D8-F69EFF7A5668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최 상단에 버튼 하나 만들기</a:t>
            </a:r>
            <a:endParaRPr lang="en-US" altLang="ko-KR" dirty="0"/>
          </a:p>
          <a:p>
            <a:r>
              <a:rPr lang="en-US" altLang="ko-KR" dirty="0"/>
              <a:t>7 </a:t>
            </a:r>
            <a:r>
              <a:rPr lang="ko-KR" altLang="en-US" dirty="0"/>
              <a:t>개의 </a:t>
            </a:r>
            <a:r>
              <a:rPr lang="en-US" altLang="ko-KR" dirty="0"/>
              <a:t>box </a:t>
            </a:r>
            <a:r>
              <a:rPr lang="ko-KR" altLang="en-US" dirty="0"/>
              <a:t>클래스를 가지는 </a:t>
            </a:r>
            <a:r>
              <a:rPr lang="en-US" altLang="ko-KR" dirty="0"/>
              <a:t>&lt;div&gt; </a:t>
            </a:r>
            <a:r>
              <a:rPr lang="ko-KR" altLang="en-US" dirty="0"/>
              <a:t>요소 만들기</a:t>
            </a:r>
            <a:endParaRPr lang="en-US" altLang="ko-KR" dirty="0"/>
          </a:p>
          <a:p>
            <a:r>
              <a:rPr lang="ko-KR" altLang="en-US" dirty="0"/>
              <a:t>버튼을 클릭하면 각각의 박스의 배경색이 변경 되는 페이지 만들기</a:t>
            </a:r>
            <a:endParaRPr lang="en-US" altLang="ko-KR" dirty="0"/>
          </a:p>
          <a:p>
            <a:r>
              <a:rPr lang="ko-KR" altLang="en-US" dirty="0"/>
              <a:t>박스 색상을 순서에 맞추어 무지개색으로 변경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색상 적용은 </a:t>
            </a:r>
            <a:r>
              <a:rPr lang="en-US" altLang="ko-KR" dirty="0"/>
              <a:t>CSS </a:t>
            </a:r>
            <a:r>
              <a:rPr lang="ko-KR" altLang="en-US" dirty="0"/>
              <a:t>로 하시면 됩니다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77181024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621895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this</a:t>
            </a: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 와</a:t>
            </a:r>
            <a:endParaRPr lang="en-US" altLang="ko-KR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9600" dirty="0" err="1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e.target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085764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D3368B-36A2-9551-CAFF-0F3BA21F9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this</a:t>
            </a:r>
            <a:r>
              <a:rPr lang="ko-KR" altLang="en-US" dirty="0">
                <a:solidFill>
                  <a:schemeClr val="accent2"/>
                </a:solidFill>
              </a:rPr>
              <a:t> </a:t>
            </a:r>
            <a:r>
              <a:rPr lang="ko-KR" altLang="en-US" dirty="0"/>
              <a:t>활용하기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D34671D-30BA-37B0-6E02-B2F969120C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DOM </a:t>
            </a:r>
            <a:r>
              <a:rPr lang="ko-KR" altLang="en-US" dirty="0"/>
              <a:t>요소에서 </a:t>
            </a:r>
            <a:r>
              <a:rPr lang="en-US" altLang="ko-KR" dirty="0"/>
              <a:t>this</a:t>
            </a:r>
            <a:r>
              <a:rPr lang="ko-KR" altLang="en-US" dirty="0"/>
              <a:t> 를 사용하면</a:t>
            </a:r>
            <a:r>
              <a:rPr lang="en-US" altLang="ko-KR" dirty="0"/>
              <a:t>, this</a:t>
            </a:r>
            <a:r>
              <a:rPr lang="ko-KR" altLang="en-US" dirty="0"/>
              <a:t> 는 자기 자신 </a:t>
            </a:r>
            <a:r>
              <a:rPr lang="en-US" altLang="ko-KR" dirty="0"/>
              <a:t>Node </a:t>
            </a:r>
            <a:r>
              <a:rPr lang="ko-KR" altLang="en-US" dirty="0"/>
              <a:t>를 </a:t>
            </a:r>
            <a:r>
              <a:rPr lang="ko-KR" altLang="en-US" dirty="0" err="1"/>
              <a:t>가르킵니다</a:t>
            </a:r>
            <a:r>
              <a:rPr lang="en-US" altLang="ko-KR" dirty="0"/>
              <a:t>! </a:t>
            </a:r>
            <a:r>
              <a:rPr lang="en-US" altLang="ko-KR" dirty="0">
                <a:sym typeface="Wingdings" panose="05000000000000000000" pitchFamily="2" charset="2"/>
              </a:rPr>
              <a:t> onclick</a:t>
            </a:r>
            <a:r>
              <a:rPr lang="ko-KR" altLang="en-US" dirty="0">
                <a:sym typeface="Wingdings" panose="05000000000000000000" pitchFamily="2" charset="2"/>
              </a:rPr>
              <a:t> 에서 주로 사용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DEFAA0-4E35-482A-0937-AB46F402FE32}"/>
              </a:ext>
            </a:extLst>
          </p:cNvPr>
          <p:cNvSpPr txBox="1"/>
          <p:nvPr/>
        </p:nvSpPr>
        <p:spPr>
          <a:xfrm>
            <a:off x="794327" y="2822001"/>
            <a:ext cx="5301673" cy="175432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ko-KR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onclick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showThis</a:t>
            </a:r>
            <a:r>
              <a:rPr lang="en-US" altLang="ko-KR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);"</a:t>
            </a:r>
            <a:r>
              <a:rPr lang="en-US" altLang="ko-KR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onclick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showThis</a:t>
            </a:r>
            <a:r>
              <a:rPr lang="en-US" altLang="ko-KR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);"</a:t>
            </a:r>
            <a:r>
              <a:rPr lang="en-US" altLang="ko-KR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onclick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showThis</a:t>
            </a:r>
            <a:r>
              <a:rPr lang="en-US" altLang="ko-KR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);"</a:t>
            </a:r>
            <a:r>
              <a:rPr lang="en-US" altLang="ko-KR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onclick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showThis</a:t>
            </a:r>
            <a:r>
              <a:rPr lang="en-US" altLang="ko-KR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);"</a:t>
            </a:r>
            <a:r>
              <a:rPr lang="en-US" altLang="ko-KR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ko-KR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ko-KR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1764305-C466-DDA6-8335-787CAEA7E735}"/>
              </a:ext>
            </a:extLst>
          </p:cNvPr>
          <p:cNvSpPr txBox="1"/>
          <p:nvPr/>
        </p:nvSpPr>
        <p:spPr>
          <a:xfrm>
            <a:off x="6379339" y="2822001"/>
            <a:ext cx="3494334" cy="92333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showThis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CFC28D8-5C55-7D3B-6B41-C7F2E83759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9339" y="3916958"/>
            <a:ext cx="4364559" cy="562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57694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D3368B-36A2-9551-CAFF-0F3BA21F9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>
                <a:solidFill>
                  <a:schemeClr val="accent2"/>
                </a:solidFill>
              </a:rPr>
              <a:t>e.target</a:t>
            </a:r>
            <a:r>
              <a:rPr lang="ko-KR" altLang="en-US" dirty="0">
                <a:solidFill>
                  <a:schemeClr val="accent2"/>
                </a:solidFill>
              </a:rPr>
              <a:t> </a:t>
            </a:r>
            <a:r>
              <a:rPr lang="ko-KR" altLang="en-US" dirty="0"/>
              <a:t>활용하기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D34671D-30BA-37B0-6E02-B2F969120C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Document </a:t>
            </a:r>
            <a:r>
              <a:rPr lang="ko-KR" altLang="en-US" dirty="0"/>
              <a:t>에서 발생하는 이벤트는 이벤트 객체 </a:t>
            </a:r>
            <a:r>
              <a:rPr lang="en-US" altLang="ko-KR" dirty="0"/>
              <a:t>e </a:t>
            </a:r>
            <a:r>
              <a:rPr lang="ko-KR" altLang="en-US" dirty="0"/>
              <a:t>를 통해 확인 할 수 있습니다</a:t>
            </a:r>
            <a:r>
              <a:rPr lang="en-US" altLang="ko-KR" dirty="0"/>
              <a:t>.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en-US" altLang="ko-KR" dirty="0" err="1">
                <a:sym typeface="Wingdings" panose="05000000000000000000" pitchFamily="2" charset="2"/>
              </a:rPr>
              <a:t>addEventListener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에서 주로 사용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8AB024-3187-0F62-F411-4A705F83B144}"/>
              </a:ext>
            </a:extLst>
          </p:cNvPr>
          <p:cNvSpPr txBox="1"/>
          <p:nvPr/>
        </p:nvSpPr>
        <p:spPr>
          <a:xfrm>
            <a:off x="877456" y="2840472"/>
            <a:ext cx="3666836" cy="175432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it-IT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it-IT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it-IT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it-IT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it-IT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"list"</a:t>
            </a:r>
            <a:r>
              <a:rPr lang="it-IT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it-IT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it-IT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it-IT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it-IT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it-IT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it-IT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it-IT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it-IT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it-IT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it-IT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it-IT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it-IT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it-IT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it-IT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it-IT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it-IT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it-IT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it-IT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it-IT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it-IT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it-IT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it-IT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it-IT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it-IT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C96FE6-CBE5-129F-09ED-28B8D088EEA7}"/>
              </a:ext>
            </a:extLst>
          </p:cNvPr>
          <p:cNvSpPr txBox="1"/>
          <p:nvPr/>
        </p:nvSpPr>
        <p:spPr>
          <a:xfrm>
            <a:off x="4832949" y="2840472"/>
            <a:ext cx="6481595" cy="147732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".list"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endParaRPr lang="en-US" altLang="ko-KR" b="0" dirty="0">
              <a:solidFill>
                <a:srgbClr val="4FC1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addEventListener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"click"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target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605313E-8EAF-A953-E77E-82EA80282F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2949" y="4511794"/>
            <a:ext cx="4526306" cy="623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5520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634126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Defer,</a:t>
            </a: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Async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0262623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김상중의 “그런데 말입니다”가 갖는 의미 - 시사저널">
            <a:extLst>
              <a:ext uri="{FF2B5EF4-FFF2-40B4-BE49-F238E27FC236}">
                <a16:creationId xmlns:a16="http://schemas.microsoft.com/office/drawing/2014/main" id="{5A5DC43A-6BF7-CED7-40ED-BDB5DB213A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2384" y="1269856"/>
            <a:ext cx="8467231" cy="4318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150851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82CA87F-AEF0-9B90-403D-6FA5B8147E63}"/>
              </a:ext>
            </a:extLst>
          </p:cNvPr>
          <p:cNvSpPr txBox="1"/>
          <p:nvPr/>
        </p:nvSpPr>
        <p:spPr>
          <a:xfrm>
            <a:off x="266700" y="131267"/>
            <a:ext cx="7515226" cy="480131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endParaRPr lang="en-US" altLang="ko-KR" b="0" dirty="0">
              <a:solidFill>
                <a:srgbClr val="80808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&lt;!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DOCTYPE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u="sng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u="sng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u="sng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ko-KR" b="0" u="sng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u="sng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lang</a:t>
            </a:r>
            <a:r>
              <a:rPr lang="en-US" altLang="ko-KR" b="0" u="sng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u="sng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u="sng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en</a:t>
            </a:r>
            <a:r>
              <a:rPr lang="en-US" altLang="ko-KR" b="0" u="sng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u="sng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u="sng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 u="sng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u="sng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u="sng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US" altLang="ko-KR" b="0" u="sng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u="sng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u="sng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u="sng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u="sng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en-US" altLang="ko-KR" b="0" u="sng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u="sng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charset</a:t>
            </a:r>
            <a:r>
              <a:rPr lang="en-US" altLang="ko-KR" b="0" u="sng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u="sng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"UTF-8"</a:t>
            </a:r>
            <a:r>
              <a:rPr lang="en-US" altLang="ko-KR" b="0" u="sng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u="sng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http-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equiv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"X-UA-Compatible"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"IE=edge"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"./dom.js"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"box"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Box!!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981BC5-7740-12BB-908A-7297B79A8C6A}"/>
              </a:ext>
            </a:extLst>
          </p:cNvPr>
          <p:cNvSpPr txBox="1"/>
          <p:nvPr/>
        </p:nvSpPr>
        <p:spPr>
          <a:xfrm>
            <a:off x="266700" y="5249405"/>
            <a:ext cx="7515226" cy="147732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endParaRPr lang="en-US" altLang="ko-KR" b="0" dirty="0">
              <a:solidFill>
                <a:srgbClr val="569CD6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".box"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2F71D7-6B74-831D-FF6B-2F7E9AC3D5A7}"/>
              </a:ext>
            </a:extLst>
          </p:cNvPr>
          <p:cNvSpPr txBox="1"/>
          <p:nvPr/>
        </p:nvSpPr>
        <p:spPr>
          <a:xfrm>
            <a:off x="5438775" y="307896"/>
            <a:ext cx="19303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dom.html</a:t>
            </a:r>
            <a:endParaRPr lang="ko-KR" altLang="en-US" sz="2800" dirty="0">
              <a:solidFill>
                <a:schemeClr val="bg1"/>
              </a:solidFill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2F5E23-2945-D5AF-D709-97CD61D6EBDB}"/>
              </a:ext>
            </a:extLst>
          </p:cNvPr>
          <p:cNvSpPr txBox="1"/>
          <p:nvPr/>
        </p:nvSpPr>
        <p:spPr>
          <a:xfrm>
            <a:off x="6096000" y="6026884"/>
            <a:ext cx="13965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dom.js</a:t>
            </a:r>
            <a:endParaRPr lang="ko-KR" altLang="en-US" sz="2800" dirty="0">
              <a:solidFill>
                <a:schemeClr val="bg1"/>
              </a:solidFill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51757A8-03E0-D88C-23BD-8BC789CCC0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8454" y="2645557"/>
            <a:ext cx="3703546" cy="1566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954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7394</TotalTime>
  <Words>6464</Words>
  <Application>Microsoft Office PowerPoint</Application>
  <PresentationFormat>와이드스크린</PresentationFormat>
  <Paragraphs>1004</Paragraphs>
  <Slides>178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178</vt:i4>
      </vt:variant>
    </vt:vector>
  </HeadingPairs>
  <TitlesOfParts>
    <vt:vector size="187" baseType="lpstr">
      <vt:lpstr>Consolas</vt:lpstr>
      <vt:lpstr>나눔스퀘어 Bold</vt:lpstr>
      <vt:lpstr>Mosk Bold 700</vt:lpstr>
      <vt:lpstr>바른공군체 Medium</vt:lpstr>
      <vt:lpstr>맑은 고딕</vt:lpstr>
      <vt:lpstr>Calibri</vt:lpstr>
      <vt:lpstr>Arial</vt:lpstr>
      <vt:lpstr>강한공군체 Medium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Class 예제 코드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메소드 체이닝</vt:lpstr>
      <vt:lpstr>메소드 체이닝</vt:lpstr>
      <vt:lpstr>실습!</vt:lpstr>
      <vt:lpstr>PowerPoint 프레젠테이션</vt:lpstr>
      <vt:lpstr>DOM(Document Object Model)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querySelector(“요소 선택자”)</vt:lpstr>
      <vt:lpstr>PowerPoint 프레젠테이션</vt:lpstr>
      <vt:lpstr>getElementById(“ID”)</vt:lpstr>
      <vt:lpstr>PowerPoint 프레젠테이션</vt:lpstr>
      <vt:lpstr>classList.add / remove / contain</vt:lpstr>
      <vt:lpstr>PowerPoint 프레젠테이션</vt:lpstr>
      <vt:lpstr>실습</vt:lpstr>
      <vt:lpstr>실습</vt:lpstr>
      <vt:lpstr>PowerPoint 프레젠테이션</vt:lpstr>
      <vt:lpstr> setAttribute, html 요소 속성 추가</vt:lpstr>
      <vt:lpstr>PowerPoint 프레젠테이션</vt:lpstr>
      <vt:lpstr>PowerPoint 프레젠테이션</vt:lpstr>
      <vt:lpstr>PowerPoint 프레젠테이션</vt:lpstr>
      <vt:lpstr>PowerPoint 프레젠테이션</vt:lpstr>
      <vt:lpstr>실습</vt:lpstr>
      <vt:lpstr>PowerPoint 프레젠테이션</vt:lpstr>
      <vt:lpstr>createElement, html 요소 생성</vt:lpstr>
      <vt:lpstr>PowerPoint 프레젠테이션</vt:lpstr>
      <vt:lpstr>append / appendChild, 요소 붙이기</vt:lpstr>
      <vt:lpstr>append()</vt:lpstr>
      <vt:lpstr>appendChild()</vt:lpstr>
      <vt:lpstr>PowerPoint 프레젠테이션</vt:lpstr>
      <vt:lpstr>prepend()</vt:lpstr>
      <vt:lpstr>PowerPoint 프레젠테이션</vt:lpstr>
      <vt:lpstr>remove, 선택한 DOM 을 지우는 메소드</vt:lpstr>
      <vt:lpstr>PowerPoint 프레젠테이션</vt:lpstr>
      <vt:lpstr>parentNode, 부모 요소 확인하기</vt:lpstr>
      <vt:lpstr>PowerPoint 프레젠테이션</vt:lpstr>
      <vt:lpstr>childNodes, 자식 요소 확인하기</vt:lpstr>
      <vt:lpstr>PowerPoint 프레젠테이션</vt:lpstr>
      <vt:lpstr>children, 자식 요소 확인하기</vt:lpstr>
      <vt:lpstr>PowerPoint 프레젠테이션</vt:lpstr>
      <vt:lpstr>onclick</vt:lpstr>
      <vt:lpstr>PowerPoint 프레젠테이션</vt:lpstr>
      <vt:lpstr>addEventListener(이벤트, 명령)</vt:lpstr>
      <vt:lpstr>PowerPoint 프레젠테이션</vt:lpstr>
      <vt:lpstr>addEventListener 이벤트의 종류</vt:lpstr>
      <vt:lpstr>addEventListener 이벤트의 종류</vt:lpstr>
      <vt:lpstr>실습</vt:lpstr>
      <vt:lpstr>PowerPoint 프레젠테이션</vt:lpstr>
      <vt:lpstr>querySelectorAll(“요소 선택자“)</vt:lpstr>
      <vt:lpstr>forEach(function (반복중인 요소, 인덱스) {})</vt:lpstr>
      <vt:lpstr>PowerPoint 프레젠테이션</vt:lpstr>
      <vt:lpstr>실습</vt:lpstr>
      <vt:lpstr>PowerPoint 프레젠테이션</vt:lpstr>
      <vt:lpstr>this 활용하기</vt:lpstr>
      <vt:lpstr>e.target 활용하기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실습</vt:lpstr>
      <vt:lpstr>실습</vt:lpstr>
      <vt:lpstr>실습</vt:lpstr>
      <vt:lpstr>힌트</vt:lpstr>
      <vt:lpstr>힌트</vt:lpstr>
      <vt:lpstr>PowerPoint 프레젠테이션</vt:lpstr>
      <vt:lpstr>PowerPoint 프레젠테이션</vt:lpstr>
      <vt:lpstr>PowerPoint 프레젠테이션</vt:lpstr>
      <vt:lpstr>PowerPoint 프레젠테이션</vt:lpstr>
      <vt:lpstr>Main.js 파일 연결하기!</vt:lpstr>
      <vt:lpstr>PowerPoint 프레젠테이션</vt:lpstr>
      <vt:lpstr>PowerPoint 프레젠테이션</vt:lpstr>
      <vt:lpstr>서브 메뉴, search 변경하기</vt:lpstr>
      <vt:lpstr>PowerPoint 프레젠테이션</vt:lpstr>
      <vt:lpstr>PowerPoint 프레젠테이션</vt:lpstr>
      <vt:lpstr>PowerPoint 프레젠테이션</vt:lpstr>
      <vt:lpstr>공지 사항, 슬라이드 메뉴 적용하기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Swiper 라이브러리 추가</vt:lpstr>
      <vt:lpstr>HTML 코드 추가!</vt:lpstr>
      <vt:lpstr>PowerPoint 프레젠테이션</vt:lpstr>
      <vt:lpstr>CSS 수정</vt:lpstr>
      <vt:lpstr>JS에 Swiper 생성자 함수 추가</vt:lpstr>
      <vt:lpstr>PowerPoint 프레젠테이션</vt:lpstr>
      <vt:lpstr>PowerPoint 프레젠테이션</vt:lpstr>
      <vt:lpstr>PowerPoint 프레젠테이션</vt:lpstr>
      <vt:lpstr>HTML 구성하기</vt:lpstr>
      <vt:lpstr>PowerPoint 프레젠테이션</vt:lpstr>
      <vt:lpstr>CSS 선언해 놓기!</vt:lpstr>
      <vt:lpstr>Promotion / Swiper 크기 세팅</vt:lpstr>
      <vt:lpstr>중앙 정렬!</vt:lpstr>
      <vt:lpstr>PowerPoint 프레젠테이션</vt:lpstr>
      <vt:lpstr>이미지 삽입하기!</vt:lpstr>
      <vt:lpstr>PowerPoint 프레젠테이션</vt:lpstr>
      <vt:lpstr>Swiper 생성자 함수 추가!</vt:lpstr>
      <vt:lpstr>PowerPoint 프레젠테이션</vt:lpstr>
      <vt:lpstr>CSS 수정하기!</vt:lpstr>
      <vt:lpstr>PowerPoint 프레젠테이션</vt:lpstr>
      <vt:lpstr>페이지네이션 / 이동 버튼 추가하기</vt:lpstr>
      <vt:lpstr>PowerPoint 프레젠테이션</vt:lpstr>
      <vt:lpstr>페이지네이션 CSS 수정</vt:lpstr>
      <vt:lpstr>PowerPoint 프레젠테이션</vt:lpstr>
      <vt:lpstr>이동 버튼 CSS 수정</vt:lpstr>
      <vt:lpstr>PowerPoint 프레젠테이션</vt:lpstr>
      <vt:lpstr>이동 버튼 위치 지정</vt:lpstr>
      <vt:lpstr>PowerPoint 프레젠테이션</vt:lpstr>
      <vt:lpstr>Promotion 에 overflow 지정</vt:lpstr>
      <vt:lpstr>Autoplay?</vt:lpstr>
      <vt:lpstr>PowerPoint 프레젠테이션</vt:lpstr>
      <vt:lpstr>Autoplay?</vt:lpstr>
      <vt:lpstr>Autoplay?</vt:lpstr>
      <vt:lpstr>PowerPoint 프레젠테이션</vt:lpstr>
      <vt:lpstr>Promotion Toggle</vt:lpstr>
      <vt:lpstr>PowerPoint 프레젠테이션</vt:lpstr>
      <vt:lpstr>PowerPoint 프레젠테이션</vt:lpstr>
      <vt:lpstr>Promotion Toggle 버튼 애니메이션!</vt:lpstr>
      <vt:lpstr>PowerPoint 프레젠테이션</vt:lpstr>
      <vt:lpstr>PowerPoint 프레젠테이션</vt:lpstr>
      <vt:lpstr>Scroll 발생을 체크</vt:lpstr>
      <vt:lpstr>페이지가 로드되면 바로!</vt:lpstr>
      <vt:lpstr>엘살바도르 애니메이션!</vt:lpstr>
      <vt:lpstr>실습, 나머지 애니메이션!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157</dc:creator>
  <cp:lastModifiedBy>157</cp:lastModifiedBy>
  <cp:revision>890</cp:revision>
  <dcterms:created xsi:type="dcterms:W3CDTF">2022-05-29T13:34:07Z</dcterms:created>
  <dcterms:modified xsi:type="dcterms:W3CDTF">2023-02-13T19:39:54Z</dcterms:modified>
</cp:coreProperties>
</file>